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handoutMasterIdLst>
    <p:handoutMasterId r:id="rId24"/>
  </p:handout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4" r:id="rId22"/>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080688-A637-424B-8CDE-ADF3B325876A}">
  <a:tblStyle styleId="{35080688-A637-424B-8CDE-ADF3B325876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240"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0679D2D-BD43-42E5-BF1B-9415FCC25D73}" type="datetimeFigureOut">
              <a:rPr lang="en-GB" smtClean="0"/>
              <a:t>18/03/2019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7755E2C-C2E2-41E0-97B5-2E8197678838}" type="slidenum">
              <a:rPr lang="en-GB" smtClean="0"/>
              <a:t>‹#›</a:t>
            </a:fld>
            <a:endParaRPr lang="en-GB"/>
          </a:p>
        </p:txBody>
      </p:sp>
    </p:spTree>
    <p:extLst>
      <p:ext uri="{BB962C8B-B14F-4D97-AF65-F5344CB8AC3E}">
        <p14:creationId xmlns:p14="http://schemas.microsoft.com/office/powerpoint/2010/main" val="826925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13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A5D651-C6C4-4FC2-83E2-56A114625E52}" type="slidenum">
              <a:rPr lang="en-GB" smtClean="0"/>
              <a:t>3</a:t>
            </a:fld>
            <a:endParaRPr lang="en-GB"/>
          </a:p>
        </p:txBody>
      </p:sp>
    </p:spTree>
    <p:extLst>
      <p:ext uri="{BB962C8B-B14F-4D97-AF65-F5344CB8AC3E}">
        <p14:creationId xmlns:p14="http://schemas.microsoft.com/office/powerpoint/2010/main" val="404333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for other qualification</a:t>
            </a:r>
            <a:r>
              <a:rPr lang="en-GB" baseline="0" dirty="0"/>
              <a:t> types this will be adjusted on Unifrog accordingly.</a:t>
            </a:r>
            <a:endParaRPr lang="en-GB" dirty="0"/>
          </a:p>
        </p:txBody>
      </p:sp>
      <p:sp>
        <p:nvSpPr>
          <p:cNvPr id="4" name="Slide Number Placeholder 3"/>
          <p:cNvSpPr>
            <a:spLocks noGrp="1"/>
          </p:cNvSpPr>
          <p:nvPr>
            <p:ph type="sldNum" sz="quarter" idx="10"/>
          </p:nvPr>
        </p:nvSpPr>
        <p:spPr/>
        <p:txBody>
          <a:bodyPr/>
          <a:lstStyle/>
          <a:p>
            <a:fld id="{13A5D651-C6C4-4FC2-83E2-56A114625E52}" type="slidenum">
              <a:rPr lang="en-GB" smtClean="0"/>
              <a:t>15</a:t>
            </a:fld>
            <a:endParaRPr lang="en-GB"/>
          </a:p>
        </p:txBody>
      </p:sp>
    </p:spTree>
    <p:extLst>
      <p:ext uri="{BB962C8B-B14F-4D97-AF65-F5344CB8AC3E}">
        <p14:creationId xmlns:p14="http://schemas.microsoft.com/office/powerpoint/2010/main" val="139026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for other qualification</a:t>
            </a:r>
            <a:r>
              <a:rPr lang="en-GB" baseline="0" dirty="0"/>
              <a:t> types this will be adjusted on Unifrog accordingly.</a:t>
            </a:r>
            <a:endParaRPr lang="en-GB" dirty="0"/>
          </a:p>
        </p:txBody>
      </p:sp>
      <p:sp>
        <p:nvSpPr>
          <p:cNvPr id="4" name="Slide Number Placeholder 3"/>
          <p:cNvSpPr>
            <a:spLocks noGrp="1"/>
          </p:cNvSpPr>
          <p:nvPr>
            <p:ph type="sldNum" sz="quarter" idx="10"/>
          </p:nvPr>
        </p:nvSpPr>
        <p:spPr/>
        <p:txBody>
          <a:bodyPr/>
          <a:lstStyle/>
          <a:p>
            <a:fld id="{13A5D651-C6C4-4FC2-83E2-56A114625E52}" type="slidenum">
              <a:rPr lang="en-GB" smtClean="0"/>
              <a:t>16</a:t>
            </a:fld>
            <a:endParaRPr lang="en-GB"/>
          </a:p>
        </p:txBody>
      </p:sp>
    </p:spTree>
    <p:extLst>
      <p:ext uri="{BB962C8B-B14F-4D97-AF65-F5344CB8AC3E}">
        <p14:creationId xmlns:p14="http://schemas.microsoft.com/office/powerpoint/2010/main" val="47805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for other qualification</a:t>
            </a:r>
            <a:r>
              <a:rPr lang="en-GB" baseline="0" dirty="0"/>
              <a:t> types this will be adjusted on Unifrog accordingly.</a:t>
            </a:r>
            <a:endParaRPr lang="en-GB" dirty="0"/>
          </a:p>
        </p:txBody>
      </p:sp>
      <p:sp>
        <p:nvSpPr>
          <p:cNvPr id="4" name="Slide Number Placeholder 3"/>
          <p:cNvSpPr>
            <a:spLocks noGrp="1"/>
          </p:cNvSpPr>
          <p:nvPr>
            <p:ph type="sldNum" sz="quarter" idx="10"/>
          </p:nvPr>
        </p:nvSpPr>
        <p:spPr/>
        <p:txBody>
          <a:bodyPr/>
          <a:lstStyle/>
          <a:p>
            <a:fld id="{13A5D651-C6C4-4FC2-83E2-56A114625E52}" type="slidenum">
              <a:rPr lang="en-GB" smtClean="0"/>
              <a:t>19</a:t>
            </a:fld>
            <a:endParaRPr lang="en-GB"/>
          </a:p>
        </p:txBody>
      </p:sp>
    </p:spTree>
    <p:extLst>
      <p:ext uri="{BB962C8B-B14F-4D97-AF65-F5344CB8AC3E}">
        <p14:creationId xmlns:p14="http://schemas.microsoft.com/office/powerpoint/2010/main" val="198154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1" y="2867800"/>
            <a:ext cx="8520599" cy="1122400"/>
          </a:xfrm>
          <a:prstGeom prst="rect">
            <a:avLst/>
          </a:prstGeom>
        </p:spPr>
        <p:txBody>
          <a:bodyPr lIns="91425" tIns="91425" rIns="91425" bIns="91425" anchor="ctr" anchorCtr="0"/>
          <a:lstStyle>
            <a:lvl1pPr lvl="0" algn="ctr">
              <a:spcBef>
                <a:spcPts val="0"/>
              </a:spcBef>
              <a:buSzPct val="100000"/>
              <a:defRPr sz="2400"/>
            </a:lvl1pPr>
            <a:lvl2pPr lvl="1" algn="ctr">
              <a:spcBef>
                <a:spcPts val="0"/>
              </a:spcBef>
              <a:buSzPct val="100000"/>
              <a:defRPr sz="2400"/>
            </a:lvl2pPr>
            <a:lvl3pPr lvl="2" algn="ctr">
              <a:spcBef>
                <a:spcPts val="0"/>
              </a:spcBef>
              <a:buSzPct val="100000"/>
              <a:defRPr sz="2400"/>
            </a:lvl3pPr>
            <a:lvl4pPr lvl="3" algn="ctr">
              <a:spcBef>
                <a:spcPts val="0"/>
              </a:spcBef>
              <a:buSzPct val="100000"/>
              <a:defRPr sz="2400"/>
            </a:lvl4pPr>
            <a:lvl5pPr lvl="4" algn="ctr">
              <a:spcBef>
                <a:spcPts val="0"/>
              </a:spcBef>
              <a:buSzPct val="100000"/>
              <a:defRPr sz="2400"/>
            </a:lvl5pPr>
            <a:lvl6pPr lvl="5" algn="ctr">
              <a:spcBef>
                <a:spcPts val="0"/>
              </a:spcBef>
              <a:buSzPct val="100000"/>
              <a:defRPr sz="2400"/>
            </a:lvl6pPr>
            <a:lvl7pPr lvl="6" algn="ctr">
              <a:spcBef>
                <a:spcPts val="0"/>
              </a:spcBef>
              <a:buSzPct val="100000"/>
              <a:defRPr sz="2400"/>
            </a:lvl7pPr>
            <a:lvl8pPr lvl="7" algn="ctr">
              <a:spcBef>
                <a:spcPts val="0"/>
              </a:spcBef>
              <a:buSzPct val="100000"/>
              <a:defRPr sz="2400"/>
            </a:lvl8pPr>
            <a:lvl9pPr lvl="8" algn="ctr">
              <a:spcBef>
                <a:spcPts val="0"/>
              </a:spcBef>
              <a:buSzPct val="100000"/>
              <a:defRPr sz="2400"/>
            </a:lvl9pPr>
          </a:lstStyle>
          <a:p>
            <a:endParaRPr/>
          </a:p>
        </p:txBody>
      </p:sp>
      <p:sp>
        <p:nvSpPr>
          <p:cNvPr id="17" name="Shape 17"/>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31857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8"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shot 2016-12-22 08.55.36.png"/>
          <p:cNvPicPr>
            <a:picLocks noChangeAspect="1"/>
          </p:cNvPicPr>
          <p:nvPr/>
        </p:nvPicPr>
        <p:blipFill rotWithShape="1">
          <a:blip r:embed="rId2" cstate="email">
            <a:alphaModFix amt="54000"/>
            <a:extLst>
              <a:ext uri="{28A0092B-C50C-407E-A947-70E740481C1C}">
                <a14:useLocalDpi xmlns:a14="http://schemas.microsoft.com/office/drawing/2010/main"/>
              </a:ext>
            </a:extLst>
          </a:blip>
          <a:srcRect/>
          <a:stretch/>
        </p:blipFill>
        <p:spPr>
          <a:xfrm>
            <a:off x="0" y="1"/>
            <a:ext cx="9144000" cy="6858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6018" y="1618433"/>
            <a:ext cx="3764176" cy="1179442"/>
          </a:xfrm>
          <a:prstGeom prst="rect">
            <a:avLst/>
          </a:prstGeom>
        </p:spPr>
      </p:pic>
      <p:pic>
        <p:nvPicPr>
          <p:cNvPr id="15" name="Picture 14"/>
          <p:cNvPicPr>
            <a:picLocks noChangeAspect="1"/>
          </p:cNvPicPr>
          <p:nvPr/>
        </p:nvPicPr>
        <p:blipFill>
          <a:blip r:embed="rId4"/>
          <a:stretch>
            <a:fillRect/>
          </a:stretch>
        </p:blipFill>
        <p:spPr>
          <a:xfrm>
            <a:off x="505082" y="2987663"/>
            <a:ext cx="8133836" cy="192694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44" y="202602"/>
            <a:ext cx="1091730" cy="1219940"/>
          </a:xfrm>
          <a:prstGeom prst="rect">
            <a:avLst/>
          </a:prstGeom>
        </p:spPr>
      </p:pic>
      <p:sp>
        <p:nvSpPr>
          <p:cNvPr id="3" name="TextBox 2"/>
          <p:cNvSpPr txBox="1"/>
          <p:nvPr/>
        </p:nvSpPr>
        <p:spPr>
          <a:xfrm>
            <a:off x="505082" y="1464545"/>
            <a:ext cx="2285854" cy="307777"/>
          </a:xfrm>
          <a:prstGeom prst="rect">
            <a:avLst/>
          </a:prstGeom>
          <a:noFill/>
        </p:spPr>
        <p:txBody>
          <a:bodyPr wrap="square" rtlCol="0">
            <a:spAutoFit/>
          </a:bodyPr>
          <a:lstStyle/>
          <a:p>
            <a:pPr algn="ctr"/>
            <a:r>
              <a:rPr lang="en-GB" b="1" dirty="0" smtClean="0">
                <a:solidFill>
                  <a:schemeClr val="tx1">
                    <a:lumMod val="75000"/>
                    <a:lumOff val="25000"/>
                  </a:schemeClr>
                </a:solidFill>
              </a:rPr>
              <a:t>The Cottesloe School</a:t>
            </a:r>
            <a:endParaRPr lang="en-GB" b="1" dirty="0">
              <a:solidFill>
                <a:schemeClr val="tx1">
                  <a:lumMod val="75000"/>
                  <a:lumOff val="25000"/>
                </a:schemeClr>
              </a:solidFill>
            </a:endParaRPr>
          </a:p>
        </p:txBody>
      </p:sp>
    </p:spTree>
    <p:extLst>
      <p:ext uri="{BB962C8B-B14F-4D97-AF65-F5344CB8AC3E}">
        <p14:creationId xmlns:p14="http://schemas.microsoft.com/office/powerpoint/2010/main" val="232575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58" y="857250"/>
            <a:ext cx="8722685" cy="775222"/>
          </a:xfrm>
        </p:spPr>
        <p:txBody>
          <a:bodyPr>
            <a:normAutofit/>
          </a:bodyPr>
          <a:lstStyle/>
          <a:p>
            <a:pPr algn="ctr"/>
            <a:r>
              <a:rPr lang="en-GB" sz="2100" dirty="0">
                <a:solidFill>
                  <a:srgbClr val="33CC99"/>
                </a:solidFill>
                <a:latin typeface="Open Sans Semibold" panose="020B0706030804020204" pitchFamily="34" charset="0"/>
              </a:rPr>
              <a:t>Search Unifrog to find the most suitable university courses for you</a:t>
            </a:r>
            <a:endParaRPr lang="en-GB" sz="2100" dirty="0">
              <a:solidFill>
                <a:srgbClr val="33CC99"/>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pic>
        <p:nvPicPr>
          <p:cNvPr id="5" name="Picture 4">
            <a:extLst>
              <a:ext uri="{FF2B5EF4-FFF2-40B4-BE49-F238E27FC236}">
                <a16:creationId xmlns:a16="http://schemas.microsoft.com/office/drawing/2014/main" id="{2D64AD13-3375-4EE6-86F0-B457DB288D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1303" y="1632472"/>
            <a:ext cx="6200248" cy="4268580"/>
          </a:xfrm>
          <a:prstGeom prst="rect">
            <a:avLst/>
          </a:prstGeom>
          <a:ln>
            <a:solidFill>
              <a:srgbClr val="A50036"/>
            </a:solidFill>
          </a:ln>
        </p:spPr>
      </p:pic>
    </p:spTree>
    <p:extLst>
      <p:ext uri="{BB962C8B-B14F-4D97-AF65-F5344CB8AC3E}">
        <p14:creationId xmlns:p14="http://schemas.microsoft.com/office/powerpoint/2010/main" val="276149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52" y="935438"/>
            <a:ext cx="8136350" cy="1191312"/>
          </a:xfrm>
        </p:spPr>
        <p:txBody>
          <a:bodyPr>
            <a:noAutofit/>
          </a:bodyPr>
          <a:lstStyle/>
          <a:p>
            <a:pPr algn="ctr"/>
            <a:r>
              <a:rPr lang="en-GB" sz="2100" dirty="0">
                <a:solidFill>
                  <a:srgbClr val="33CC99"/>
                </a:solidFill>
                <a:latin typeface="Open Sans Semibold" panose="020B0706030804020204" pitchFamily="34" charset="0"/>
              </a:rPr>
              <a:t>Smart ranking and filtering tools enable you to make informed choices</a:t>
            </a:r>
            <a:endParaRPr lang="en-GB" sz="2100" dirty="0">
              <a:solidFill>
                <a:srgbClr val="33CC99"/>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pic>
        <p:nvPicPr>
          <p:cNvPr id="3" name="Picture 2">
            <a:extLst>
              <a:ext uri="{FF2B5EF4-FFF2-40B4-BE49-F238E27FC236}">
                <a16:creationId xmlns:a16="http://schemas.microsoft.com/office/drawing/2014/main" id="{FEC17F01-1122-4D82-A362-63239903F0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516" y="2188958"/>
            <a:ext cx="7750259" cy="2797531"/>
          </a:xfrm>
          <a:prstGeom prst="rect">
            <a:avLst/>
          </a:prstGeom>
          <a:ln>
            <a:solidFill>
              <a:srgbClr val="A50036"/>
            </a:solidFill>
          </a:ln>
        </p:spPr>
      </p:pic>
    </p:spTree>
    <p:extLst>
      <p:ext uri="{BB962C8B-B14F-4D97-AF65-F5344CB8AC3E}">
        <p14:creationId xmlns:p14="http://schemas.microsoft.com/office/powerpoint/2010/main" val="328928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9" y="971806"/>
            <a:ext cx="8953943" cy="994172"/>
          </a:xfrm>
        </p:spPr>
        <p:txBody>
          <a:bodyPr>
            <a:normAutofit/>
          </a:bodyPr>
          <a:lstStyle/>
          <a:p>
            <a:pPr algn="ctr"/>
            <a:r>
              <a:rPr lang="en-GB" sz="2100" dirty="0">
                <a:solidFill>
                  <a:srgbClr val="33CC99"/>
                </a:solidFill>
                <a:latin typeface="Open Sans Semibold" panose="020B0706030804020204" pitchFamily="34" charset="0"/>
                <a:ea typeface="Open Sans Semibold" panose="020B0706030804020204" pitchFamily="34" charset="0"/>
                <a:cs typeface="Open Sans Semibold" panose="020B0706030804020204" pitchFamily="34" charset="0"/>
              </a:rPr>
              <a:t>Updated every 24hrs, use Unifrog to find the best apprenticeships</a:t>
            </a:r>
            <a:endParaRPr lang="en-GB" sz="2100" dirty="0">
              <a:solidFill>
                <a:srgbClr val="33CC99"/>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7190" y="1909873"/>
            <a:ext cx="7184952" cy="3796109"/>
          </a:xfrm>
          <a:prstGeom prst="rect">
            <a:avLst/>
          </a:prstGeom>
          <a:ln>
            <a:solidFill>
              <a:srgbClr val="EC44F2"/>
            </a:solidFill>
          </a:ln>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spTree>
    <p:extLst>
      <p:ext uri="{BB962C8B-B14F-4D97-AF65-F5344CB8AC3E}">
        <p14:creationId xmlns:p14="http://schemas.microsoft.com/office/powerpoint/2010/main" val="228175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9" y="971806"/>
            <a:ext cx="8953943" cy="443384"/>
          </a:xfrm>
        </p:spPr>
        <p:txBody>
          <a:bodyPr>
            <a:normAutofit/>
          </a:bodyPr>
          <a:lstStyle/>
          <a:p>
            <a:pPr algn="ctr"/>
            <a:r>
              <a:rPr lang="en-GB" sz="2100" dirty="0">
                <a:solidFill>
                  <a:srgbClr val="33CC99"/>
                </a:solidFill>
                <a:latin typeface="Open Sans Semibold" panose="020B0706030804020204" pitchFamily="34" charset="0"/>
                <a:ea typeface="Open Sans Semibold" panose="020B0706030804020204" pitchFamily="34" charset="0"/>
                <a:cs typeface="Open Sans Semibold" panose="020B0706030804020204" pitchFamily="34" charset="0"/>
              </a:rPr>
              <a:t>Unifrog’s Oxbridge tool de-mystifies the application process</a:t>
            </a:r>
            <a:endParaRPr lang="en-GB" sz="2100" dirty="0">
              <a:solidFill>
                <a:srgbClr val="33CC99"/>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1607" y="1458107"/>
            <a:ext cx="6465093" cy="4335595"/>
          </a:xfrm>
          <a:prstGeom prst="rect">
            <a:avLst/>
          </a:prstGeom>
          <a:ln>
            <a:solidFill>
              <a:srgbClr val="007EFA"/>
            </a:solidFill>
          </a:ln>
        </p:spPr>
      </p:pic>
    </p:spTree>
    <p:extLst>
      <p:ext uri="{BB962C8B-B14F-4D97-AF65-F5344CB8AC3E}">
        <p14:creationId xmlns:p14="http://schemas.microsoft.com/office/powerpoint/2010/main" val="271918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8544" y="1870027"/>
            <a:ext cx="2402798" cy="33671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sp>
        <p:nvSpPr>
          <p:cNvPr id="12" name="Title 1"/>
          <p:cNvSpPr txBox="1">
            <a:spLocks/>
          </p:cNvSpPr>
          <p:nvPr/>
        </p:nvSpPr>
        <p:spPr>
          <a:xfrm>
            <a:off x="2412586" y="1194791"/>
            <a:ext cx="4318829" cy="31430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100"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Students creating applications</a:t>
            </a:r>
          </a:p>
        </p:txBody>
      </p:sp>
      <p:sp>
        <p:nvSpPr>
          <p:cNvPr id="11" name="TextBox 10"/>
          <p:cNvSpPr txBox="1"/>
          <p:nvPr/>
        </p:nvSpPr>
        <p:spPr>
          <a:xfrm>
            <a:off x="3308246" y="2503899"/>
            <a:ext cx="2071578" cy="1546577"/>
          </a:xfrm>
          <a:prstGeom prst="rect">
            <a:avLst/>
          </a:prstGeom>
          <a:noFill/>
        </p:spPr>
        <p:txBody>
          <a:bodyPr wrap="square" rtlCol="0">
            <a:spAutoFit/>
          </a:bodyPr>
          <a:lstStyle/>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Manage everything from one dashboard</a:t>
            </a:r>
          </a:p>
          <a:p>
            <a:endPar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Guidance and examples</a:t>
            </a:r>
          </a:p>
          <a:p>
            <a:endPar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Nothing gets lost</a:t>
            </a:r>
          </a:p>
          <a:p>
            <a:endPar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Easy feedback on personal statements and references</a:t>
            </a:r>
          </a:p>
        </p:txBody>
      </p:sp>
      <p:cxnSp>
        <p:nvCxnSpPr>
          <p:cNvPr id="13" name="Straight Connector 12"/>
          <p:cNvCxnSpPr/>
          <p:nvPr/>
        </p:nvCxnSpPr>
        <p:spPr>
          <a:xfrm>
            <a:off x="5660769" y="1876776"/>
            <a:ext cx="6350" cy="3346450"/>
          </a:xfrm>
          <a:prstGeom prst="line">
            <a:avLst/>
          </a:prstGeom>
          <a:ln w="28575">
            <a:solidFill>
              <a:srgbClr val="33CC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38365" y="2035242"/>
            <a:ext cx="873729" cy="253916"/>
          </a:xfrm>
          <a:prstGeom prst="rect">
            <a:avLst/>
          </a:prstGeom>
          <a:noFill/>
        </p:spPr>
        <p:txBody>
          <a:bodyPr wrap="square" rtlCol="0">
            <a:spAutoFit/>
          </a:bodyPr>
          <a:lstStyle/>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Tools:</a:t>
            </a:r>
          </a:p>
        </p:txBody>
      </p:sp>
      <p:sp>
        <p:nvSpPr>
          <p:cNvPr id="16" name="TextBox 15"/>
          <p:cNvSpPr txBox="1"/>
          <p:nvPr/>
        </p:nvSpPr>
        <p:spPr>
          <a:xfrm>
            <a:off x="6203342" y="2351954"/>
            <a:ext cx="1738800" cy="230832"/>
          </a:xfrm>
          <a:prstGeom prst="rect">
            <a:avLst/>
          </a:prstGeom>
          <a:solidFill>
            <a:srgbClr val="5980B6"/>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UK Top 5</a:t>
            </a:r>
          </a:p>
        </p:txBody>
      </p:sp>
      <p:sp>
        <p:nvSpPr>
          <p:cNvPr id="17" name="TextBox 16"/>
          <p:cNvSpPr txBox="1"/>
          <p:nvPr/>
        </p:nvSpPr>
        <p:spPr>
          <a:xfrm>
            <a:off x="6203342" y="2704312"/>
            <a:ext cx="1738800" cy="230832"/>
          </a:xfrm>
          <a:prstGeom prst="rect">
            <a:avLst/>
          </a:prstGeom>
          <a:solidFill>
            <a:srgbClr val="558465"/>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CV/Resume</a:t>
            </a:r>
          </a:p>
        </p:txBody>
      </p:sp>
      <p:sp>
        <p:nvSpPr>
          <p:cNvPr id="18" name="TextBox 17"/>
          <p:cNvSpPr txBox="1"/>
          <p:nvPr/>
        </p:nvSpPr>
        <p:spPr>
          <a:xfrm>
            <a:off x="6205093" y="3773298"/>
            <a:ext cx="1738800" cy="230832"/>
          </a:xfrm>
          <a:prstGeom prst="rect">
            <a:avLst/>
          </a:prstGeom>
          <a:solidFill>
            <a:srgbClr val="5959B6"/>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Interactions</a:t>
            </a:r>
          </a:p>
        </p:txBody>
      </p:sp>
      <p:sp>
        <p:nvSpPr>
          <p:cNvPr id="19" name="TextBox 18"/>
          <p:cNvSpPr txBox="1"/>
          <p:nvPr/>
        </p:nvSpPr>
        <p:spPr>
          <a:xfrm>
            <a:off x="6205093" y="4140354"/>
            <a:ext cx="1738800" cy="230832"/>
          </a:xfrm>
          <a:prstGeom prst="rect">
            <a:avLst/>
          </a:prstGeom>
          <a:solidFill>
            <a:srgbClr val="D95459"/>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UK Personal Statement</a:t>
            </a:r>
          </a:p>
        </p:txBody>
      </p:sp>
      <p:sp>
        <p:nvSpPr>
          <p:cNvPr id="20" name="TextBox 19"/>
          <p:cNvSpPr txBox="1"/>
          <p:nvPr/>
        </p:nvSpPr>
        <p:spPr>
          <a:xfrm>
            <a:off x="6203342" y="4507410"/>
            <a:ext cx="1738800" cy="230832"/>
          </a:xfrm>
          <a:prstGeom prst="rect">
            <a:avLst/>
          </a:prstGeom>
          <a:solidFill>
            <a:srgbClr val="9F8A42"/>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Teacher References</a:t>
            </a:r>
          </a:p>
        </p:txBody>
      </p:sp>
      <p:sp>
        <p:nvSpPr>
          <p:cNvPr id="14" name="TextBox 13"/>
          <p:cNvSpPr txBox="1"/>
          <p:nvPr/>
        </p:nvSpPr>
        <p:spPr>
          <a:xfrm>
            <a:off x="6203342" y="4874436"/>
            <a:ext cx="1738800" cy="230832"/>
          </a:xfrm>
          <a:prstGeom prst="rect">
            <a:avLst/>
          </a:prstGeom>
          <a:solidFill>
            <a:srgbClr val="B65959"/>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Post 18 Intentions</a:t>
            </a:r>
          </a:p>
        </p:txBody>
      </p:sp>
      <p:sp>
        <p:nvSpPr>
          <p:cNvPr id="21" name="TextBox 20"/>
          <p:cNvSpPr txBox="1"/>
          <p:nvPr/>
        </p:nvSpPr>
        <p:spPr>
          <a:xfrm>
            <a:off x="6203342" y="3401916"/>
            <a:ext cx="1738800" cy="230832"/>
          </a:xfrm>
          <a:prstGeom prst="rect">
            <a:avLst/>
          </a:prstGeom>
          <a:solidFill>
            <a:srgbClr val="9B59B6"/>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Competencies</a:t>
            </a:r>
          </a:p>
        </p:txBody>
      </p:sp>
      <p:sp>
        <p:nvSpPr>
          <p:cNvPr id="22" name="TextBox 21"/>
          <p:cNvSpPr txBox="1"/>
          <p:nvPr/>
        </p:nvSpPr>
        <p:spPr>
          <a:xfrm>
            <a:off x="6203342" y="3056670"/>
            <a:ext cx="1738800" cy="230832"/>
          </a:xfrm>
          <a:prstGeom prst="rect">
            <a:avLst/>
          </a:prstGeom>
          <a:solidFill>
            <a:srgbClr val="DA669F"/>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Activities</a:t>
            </a:r>
          </a:p>
        </p:txBody>
      </p:sp>
    </p:spTree>
    <p:extLst>
      <p:ext uri="{BB962C8B-B14F-4D97-AF65-F5344CB8AC3E}">
        <p14:creationId xmlns:p14="http://schemas.microsoft.com/office/powerpoint/2010/main" val="427074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62" y="988986"/>
            <a:ext cx="7886700" cy="596424"/>
          </a:xfrm>
        </p:spPr>
        <p:txBody>
          <a:bodyPr>
            <a:normAutofit/>
          </a:bodyPr>
          <a:lstStyle/>
          <a:p>
            <a:pPr algn="ctr"/>
            <a:r>
              <a:rPr lang="en-GB" sz="2100" dirty="0">
                <a:solidFill>
                  <a:srgbClr val="33CC99"/>
                </a:solidFill>
                <a:latin typeface="Open Sans Semibold" panose="020B0706030804020204" pitchFamily="34" charset="0"/>
              </a:rPr>
              <a:t>Students build effective, personal applications</a:t>
            </a:r>
            <a:endParaRPr lang="en-GB" sz="2100" dirty="0">
              <a:solidFill>
                <a:srgbClr val="33CC99"/>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5059" y="1585410"/>
            <a:ext cx="7648103" cy="3758428"/>
          </a:xfrm>
          <a:prstGeom prst="rect">
            <a:avLst/>
          </a:prstGeom>
          <a:ln>
            <a:solidFill>
              <a:srgbClr val="B65959"/>
            </a:solidFill>
          </a:ln>
        </p:spPr>
      </p:pic>
    </p:spTree>
    <p:extLst>
      <p:ext uri="{BB962C8B-B14F-4D97-AF65-F5344CB8AC3E}">
        <p14:creationId xmlns:p14="http://schemas.microsoft.com/office/powerpoint/2010/main" val="170073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7" y="940117"/>
            <a:ext cx="8878187" cy="596424"/>
          </a:xfrm>
        </p:spPr>
        <p:txBody>
          <a:bodyPr>
            <a:normAutofit/>
          </a:bodyPr>
          <a:lstStyle/>
          <a:p>
            <a:pPr algn="ctr"/>
            <a:r>
              <a:rPr lang="en-GB" sz="2100" dirty="0">
                <a:solidFill>
                  <a:srgbClr val="33CC99"/>
                </a:solidFill>
                <a:latin typeface="Open Sans Semibold" panose="020B0706030804020204" pitchFamily="34" charset="0"/>
              </a:rPr>
              <a:t>Students build effective applications with personal career goals</a:t>
            </a:r>
            <a:endParaRPr lang="en-GB" sz="2100" dirty="0">
              <a:solidFill>
                <a:srgbClr val="33CC99"/>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8199" y="1536541"/>
            <a:ext cx="5087603" cy="4357325"/>
          </a:xfrm>
          <a:prstGeom prst="rect">
            <a:avLst/>
          </a:prstGeom>
          <a:ln>
            <a:solidFill>
              <a:srgbClr val="558465"/>
            </a:solidFill>
          </a:ln>
        </p:spPr>
      </p:pic>
    </p:spTree>
    <p:extLst>
      <p:ext uri="{BB962C8B-B14F-4D97-AF65-F5344CB8AC3E}">
        <p14:creationId xmlns:p14="http://schemas.microsoft.com/office/powerpoint/2010/main" val="28323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98552" y="1897378"/>
            <a:ext cx="2517091" cy="371759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sp>
        <p:nvSpPr>
          <p:cNvPr id="14" name="TextBox 13"/>
          <p:cNvSpPr txBox="1"/>
          <p:nvPr/>
        </p:nvSpPr>
        <p:spPr>
          <a:xfrm>
            <a:off x="5080200" y="2684054"/>
            <a:ext cx="3316469" cy="1708160"/>
          </a:xfrm>
          <a:prstGeom prst="rect">
            <a:avLst/>
          </a:prstGeom>
          <a:noFill/>
        </p:spPr>
        <p:txBody>
          <a:bodyPr wrap="square" rtlCol="0">
            <a:spAutoFit/>
          </a:bodyPr>
          <a:lstStyle/>
          <a:p>
            <a:r>
              <a:rPr lang="en-GB" sz="1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Track progression</a:t>
            </a:r>
          </a:p>
          <a:p>
            <a:endParaRPr lang="en-GB" sz="1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Contact staff and students</a:t>
            </a:r>
          </a:p>
          <a:p>
            <a:endParaRPr lang="en-GB" sz="1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Assess students’ interests</a:t>
            </a:r>
          </a:p>
          <a:p>
            <a:endParaRPr lang="en-GB" sz="1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5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Support at every stage</a:t>
            </a:r>
          </a:p>
        </p:txBody>
      </p:sp>
      <p:cxnSp>
        <p:nvCxnSpPr>
          <p:cNvPr id="9" name="Straight Connector 8"/>
          <p:cNvCxnSpPr/>
          <p:nvPr/>
        </p:nvCxnSpPr>
        <p:spPr>
          <a:xfrm>
            <a:off x="4706460" y="2115951"/>
            <a:ext cx="6350" cy="3346450"/>
          </a:xfrm>
          <a:prstGeom prst="line">
            <a:avLst/>
          </a:prstGeom>
          <a:ln w="28575">
            <a:solidFill>
              <a:srgbClr val="33CC99"/>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63109" y="857250"/>
            <a:ext cx="7886700" cy="596424"/>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100"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Supporting teachers to manage students</a:t>
            </a:r>
          </a:p>
        </p:txBody>
      </p:sp>
    </p:spTree>
    <p:extLst>
      <p:ext uri="{BB962C8B-B14F-4D97-AF65-F5344CB8AC3E}">
        <p14:creationId xmlns:p14="http://schemas.microsoft.com/office/powerpoint/2010/main" val="244977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894" y="957955"/>
            <a:ext cx="8870213" cy="415498"/>
          </a:xfrm>
          <a:prstGeom prst="rect">
            <a:avLst/>
          </a:prstGeom>
        </p:spPr>
        <p:txBody>
          <a:bodyPr wrap="square">
            <a:spAutoFit/>
          </a:bodyPr>
          <a:lstStyle/>
          <a:p>
            <a:pPr algn="ctr"/>
            <a:r>
              <a:rPr lang="en-GB" sz="2100" dirty="0">
                <a:solidFill>
                  <a:srgbClr val="33CC99"/>
                </a:solidFill>
                <a:latin typeface="Open Sans Semibold" panose="020B0706030804020204" pitchFamily="34" charset="0"/>
                <a:ea typeface="Open Sans Semibold" panose="020B0706030804020204" pitchFamily="34" charset="0"/>
                <a:cs typeface="Open Sans Semibold" panose="020B0706030804020204" pitchFamily="34" charset="0"/>
              </a:rPr>
              <a:t>Teachers can add comments directly on Unifrog, supporting students in real time.</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2703" y="1778149"/>
            <a:ext cx="6018594" cy="3961068"/>
          </a:xfrm>
          <a:prstGeom prst="rect">
            <a:avLst/>
          </a:prstGeom>
          <a:ln>
            <a:solidFill>
              <a:srgbClr val="D95459"/>
            </a:solidFill>
          </a:ln>
        </p:spPr>
      </p:pic>
    </p:spTree>
    <p:extLst>
      <p:ext uri="{BB962C8B-B14F-4D97-AF65-F5344CB8AC3E}">
        <p14:creationId xmlns:p14="http://schemas.microsoft.com/office/powerpoint/2010/main" val="3012565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6546"/>
            <a:ext cx="7886700" cy="596424"/>
          </a:xfrm>
        </p:spPr>
        <p:txBody>
          <a:bodyPr>
            <a:normAutofit/>
          </a:bodyPr>
          <a:lstStyle/>
          <a:p>
            <a:pPr algn="ctr"/>
            <a:r>
              <a:rPr lang="en-GB" sz="2400" dirty="0">
                <a:solidFill>
                  <a:srgbClr val="33CC99"/>
                </a:solidFill>
                <a:latin typeface="Open Sans Semibold" panose="020B0706030804020204" pitchFamily="34" charset="0"/>
              </a:rPr>
              <a:t>How can Unifrog improve attainment?</a:t>
            </a:r>
            <a:endParaRPr lang="en-GB" sz="2400" dirty="0">
              <a:solidFill>
                <a:srgbClr val="33CC99"/>
              </a:solidFill>
            </a:endParaRPr>
          </a:p>
        </p:txBody>
      </p:sp>
      <p:sp>
        <p:nvSpPr>
          <p:cNvPr id="6" name="TextBox 5"/>
          <p:cNvSpPr txBox="1"/>
          <p:nvPr/>
        </p:nvSpPr>
        <p:spPr>
          <a:xfrm>
            <a:off x="5048606" y="2050044"/>
            <a:ext cx="3708687" cy="2585323"/>
          </a:xfrm>
          <a:prstGeom prst="rect">
            <a:avLst/>
          </a:prstGeom>
          <a:noFill/>
        </p:spPr>
        <p:txBody>
          <a:bodyPr wrap="square" rtlCol="0">
            <a:spAutoFit/>
          </a:bodyPr>
          <a:lstStyle/>
          <a:p>
            <a:r>
              <a:rPr lang="en-GB"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Students can see clearly what grades they need to achieve at GCSE and A-level for certain courses. GCSEs are increasingly important with the new linear A-levels and no AS results.</a:t>
            </a:r>
          </a:p>
          <a:p>
            <a:endParaRPr lang="en-GB"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It also helps ensure that students don’t restrict themselves early because they are aware of subject and grade requirements.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pic>
        <p:nvPicPr>
          <p:cNvPr id="3" name="Picture 2">
            <a:extLst>
              <a:ext uri="{FF2B5EF4-FFF2-40B4-BE49-F238E27FC236}">
                <a16:creationId xmlns:a16="http://schemas.microsoft.com/office/drawing/2014/main" id="{4F41CBFF-2413-4D56-AF37-772B16C37A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536" y="2050045"/>
            <a:ext cx="4256992" cy="3008633"/>
          </a:xfrm>
          <a:prstGeom prst="rect">
            <a:avLst/>
          </a:prstGeom>
          <a:ln>
            <a:solidFill>
              <a:srgbClr val="A50036"/>
            </a:solidFill>
          </a:ln>
        </p:spPr>
      </p:pic>
    </p:spTree>
    <p:extLst>
      <p:ext uri="{BB962C8B-B14F-4D97-AF65-F5344CB8AC3E}">
        <p14:creationId xmlns:p14="http://schemas.microsoft.com/office/powerpoint/2010/main" val="14185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7674" y="1609793"/>
            <a:ext cx="4144718" cy="392980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sp>
        <p:nvSpPr>
          <p:cNvPr id="4" name="Title 1"/>
          <p:cNvSpPr>
            <a:spLocks noGrp="1"/>
          </p:cNvSpPr>
          <p:nvPr>
            <p:ph type="title"/>
          </p:nvPr>
        </p:nvSpPr>
        <p:spPr>
          <a:xfrm>
            <a:off x="1274768" y="867738"/>
            <a:ext cx="6485283" cy="487947"/>
          </a:xfrm>
        </p:spPr>
        <p:txBody>
          <a:bodyPr>
            <a:normAutofit fontScale="90000"/>
          </a:bodyPr>
          <a:lstStyle/>
          <a:p>
            <a:r>
              <a:rPr lang="en-GB" sz="2100" dirty="0">
                <a:solidFill>
                  <a:srgbClr val="33CC99"/>
                </a:solidFill>
                <a:latin typeface="Open Sans Semibold" panose="020B0706030804020204" pitchFamily="34" charset="0"/>
                <a:ea typeface="Open Sans Semibold" panose="020B0706030804020204" pitchFamily="34" charset="0"/>
                <a:cs typeface="Open Sans Semibold" panose="020B0706030804020204" pitchFamily="34" charset="0"/>
              </a:rPr>
              <a:t>What we provide to students</a:t>
            </a:r>
          </a:p>
        </p:txBody>
      </p:sp>
      <p:sp>
        <p:nvSpPr>
          <p:cNvPr id="2" name="TextBox 1">
            <a:extLst>
              <a:ext uri="{FF2B5EF4-FFF2-40B4-BE49-F238E27FC236}">
                <a16:creationId xmlns:a16="http://schemas.microsoft.com/office/drawing/2014/main" id="{B5DFA084-E173-404E-8E5A-48EAF1F2491F}"/>
              </a:ext>
            </a:extLst>
          </p:cNvPr>
          <p:cNvSpPr txBox="1"/>
          <p:nvPr/>
        </p:nvSpPr>
        <p:spPr>
          <a:xfrm>
            <a:off x="5226517" y="1566451"/>
            <a:ext cx="3522847" cy="4016484"/>
          </a:xfrm>
          <a:prstGeom prst="rect">
            <a:avLst/>
          </a:prstGeom>
          <a:noFill/>
        </p:spPr>
        <p:txBody>
          <a:bodyPr wrap="square" rtlCol="0">
            <a:spAutoFit/>
          </a:bodyPr>
          <a:lstStyle/>
          <a:p>
            <a:r>
              <a:rPr lang="en-GB" sz="1800" dirty="0">
                <a:solidFill>
                  <a:schemeClr val="tx1">
                    <a:lumMod val="65000"/>
                    <a:lumOff val="35000"/>
                  </a:schemeClr>
                </a:solidFill>
                <a:latin typeface="Open Sans Semibold" panose="020B0706030804020204"/>
              </a:rPr>
              <a:t>Unifrog is the one-stop-shop for destinations, allowing students to explore every university course, apprenticeship and college course in the UK plus other around the world opportunities such as European and US undergraduate courses</a:t>
            </a:r>
          </a:p>
          <a:p>
            <a:endParaRPr lang="en-GB" sz="1800" dirty="0">
              <a:solidFill>
                <a:schemeClr val="tx1">
                  <a:lumMod val="65000"/>
                  <a:lumOff val="35000"/>
                </a:schemeClr>
              </a:solidFill>
              <a:latin typeface="Open Sans Semibold" panose="020B0706030804020204"/>
            </a:endParaRPr>
          </a:p>
          <a:p>
            <a:r>
              <a:rPr lang="en-GB" sz="1800" dirty="0">
                <a:solidFill>
                  <a:schemeClr val="tx1">
                    <a:lumMod val="65000"/>
                    <a:lumOff val="35000"/>
                  </a:schemeClr>
                </a:solidFill>
                <a:latin typeface="Open Sans Semibold" panose="020B0706030804020204"/>
              </a:rPr>
              <a:t>They can make applications using Unifrog and receive feedback from teachers along the way. This includes create their personal statement and CV, plus more!</a:t>
            </a:r>
          </a:p>
          <a:p>
            <a:endParaRPr lang="en-GB" sz="1050" dirty="0"/>
          </a:p>
          <a:p>
            <a:endParaRPr lang="en-GB" sz="1050" dirty="0"/>
          </a:p>
        </p:txBody>
      </p:sp>
    </p:spTree>
    <p:extLst>
      <p:ext uri="{BB962C8B-B14F-4D97-AF65-F5344CB8AC3E}">
        <p14:creationId xmlns:p14="http://schemas.microsoft.com/office/powerpoint/2010/main" val="3735643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7229"/>
            <a:ext cx="7886700" cy="596424"/>
          </a:xfrm>
        </p:spPr>
        <p:txBody>
          <a:bodyPr>
            <a:normAutofit/>
          </a:bodyPr>
          <a:lstStyle/>
          <a:p>
            <a:pPr algn="ctr"/>
            <a:r>
              <a:rPr lang="en-GB" sz="2400" dirty="0">
                <a:solidFill>
                  <a:srgbClr val="33CC99"/>
                </a:solidFill>
                <a:latin typeface="Open Sans Semibold" panose="020B0706030804020204" pitchFamily="34" charset="0"/>
              </a:rPr>
              <a:t>How can Unifrog improve aspirations?</a:t>
            </a:r>
            <a:endParaRPr lang="en-GB" sz="2400" dirty="0">
              <a:solidFill>
                <a:srgbClr val="33CC99"/>
              </a:solidFill>
            </a:endParaRPr>
          </a:p>
        </p:txBody>
      </p:sp>
      <p:sp>
        <p:nvSpPr>
          <p:cNvPr id="3" name="TextBox 2"/>
          <p:cNvSpPr txBox="1"/>
          <p:nvPr/>
        </p:nvSpPr>
        <p:spPr>
          <a:xfrm>
            <a:off x="447261" y="1791528"/>
            <a:ext cx="5933661" cy="253916"/>
          </a:xfrm>
          <a:prstGeom prst="rect">
            <a:avLst/>
          </a:prstGeom>
          <a:noFill/>
        </p:spPr>
        <p:txBody>
          <a:bodyPr wrap="square" rtlCol="0">
            <a:spAutoFit/>
          </a:bodyPr>
          <a:lstStyle/>
          <a:p>
            <a:pPr marL="214313" indent="-214313">
              <a:buFont typeface="Arial" panose="020B0604020202020204" pitchFamily="34" charset="0"/>
              <a:buChar char="•"/>
            </a:pPr>
            <a:endParaRPr lang="en-GB" sz="1050" dirty="0"/>
          </a:p>
        </p:txBody>
      </p:sp>
      <p:sp>
        <p:nvSpPr>
          <p:cNvPr id="7" name="TextBox 6"/>
          <p:cNvSpPr txBox="1"/>
          <p:nvPr/>
        </p:nvSpPr>
        <p:spPr>
          <a:xfrm>
            <a:off x="463269" y="1583653"/>
            <a:ext cx="8217462" cy="1754326"/>
          </a:xfrm>
          <a:prstGeom prst="rect">
            <a:avLst/>
          </a:prstGeom>
          <a:noFill/>
        </p:spPr>
        <p:txBody>
          <a:bodyPr wrap="square" rtlCol="0">
            <a:spAutoFit/>
          </a:bodyPr>
          <a:lstStyle/>
          <a:p>
            <a:r>
              <a:rPr lang="en-GB"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Unifrog gets students thinking about university early. It allows them explore courses that they may never have heard of before in a way that is relevant for them and they can absorb. </a:t>
            </a:r>
          </a:p>
          <a:p>
            <a:endParaRPr lang="en-GB"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They will become familiar with Russell Group universities and Oxbridge colleges so that when they come to apply, the increased exposure will mean they are more likely to apply to the best universities for them.</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pic>
        <p:nvPicPr>
          <p:cNvPr id="4" name="Picture 3">
            <a:extLst>
              <a:ext uri="{FF2B5EF4-FFF2-40B4-BE49-F238E27FC236}">
                <a16:creationId xmlns:a16="http://schemas.microsoft.com/office/drawing/2014/main" id="{B97ADE64-183E-438F-BC3F-E1E13B8178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557" y="3799771"/>
            <a:ext cx="8326887" cy="1417724"/>
          </a:xfrm>
          <a:prstGeom prst="rect">
            <a:avLst/>
          </a:prstGeom>
          <a:ln>
            <a:solidFill>
              <a:srgbClr val="A50036"/>
            </a:solidFill>
          </a:ln>
        </p:spPr>
      </p:pic>
    </p:spTree>
    <p:extLst>
      <p:ext uri="{BB962C8B-B14F-4D97-AF65-F5344CB8AC3E}">
        <p14:creationId xmlns:p14="http://schemas.microsoft.com/office/powerpoint/2010/main" val="1887792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792" y="1480705"/>
            <a:ext cx="4880759" cy="4035581"/>
          </a:xfrm>
        </p:spPr>
        <p:txBody>
          <a:bodyPr>
            <a:normAutofit fontScale="90000"/>
          </a:bodyPr>
          <a:lstStyle/>
          <a:p>
            <a:pPr algn="ctr"/>
            <a:r>
              <a:rPr lang="en-GB" dirty="0" smtClean="0">
                <a:solidFill>
                  <a:srgbClr val="33CC99"/>
                </a:solidFill>
                <a:latin typeface="Open Sans Semibold" panose="020B0706030804020204" pitchFamily="34" charset="0"/>
              </a:rPr>
              <a:t>unifrog.org/student</a:t>
            </a:r>
            <a:br>
              <a:rPr lang="en-GB" dirty="0" smtClean="0">
                <a:solidFill>
                  <a:srgbClr val="33CC99"/>
                </a:solidFill>
                <a:latin typeface="Open Sans Semibold" panose="020B0706030804020204" pitchFamily="34" charset="0"/>
              </a:rPr>
            </a:br>
            <a:r>
              <a:rPr lang="en-GB" dirty="0" smtClean="0">
                <a:solidFill>
                  <a:srgbClr val="33CC99"/>
                </a:solidFill>
                <a:latin typeface="Open Sans Semibold" panose="020B0706030804020204" pitchFamily="34" charset="0"/>
              </a:rPr>
              <a:t/>
            </a:r>
            <a:br>
              <a:rPr lang="en-GB" dirty="0" smtClean="0">
                <a:solidFill>
                  <a:srgbClr val="33CC99"/>
                </a:solidFill>
                <a:latin typeface="Open Sans Semibold" panose="020B0706030804020204" pitchFamily="34" charset="0"/>
              </a:rPr>
            </a:br>
            <a:r>
              <a:rPr lang="en-GB" dirty="0" smtClean="0">
                <a:solidFill>
                  <a:srgbClr val="33CC99"/>
                </a:solidFill>
                <a:latin typeface="Open Sans Semibold" panose="020B0706030804020204" pitchFamily="34" charset="0"/>
              </a:rPr>
              <a:t>Form code</a:t>
            </a:r>
            <a:br>
              <a:rPr lang="en-GB" dirty="0" smtClean="0">
                <a:solidFill>
                  <a:srgbClr val="33CC99"/>
                </a:solidFill>
                <a:latin typeface="Open Sans Semibold" panose="020B0706030804020204" pitchFamily="34" charset="0"/>
              </a:rPr>
            </a:br>
            <a:r>
              <a:rPr lang="en-GB" dirty="0">
                <a:solidFill>
                  <a:srgbClr val="33CC99"/>
                </a:solidFill>
                <a:latin typeface="Open Sans Semibold" panose="020B0706030804020204" pitchFamily="34" charset="0"/>
              </a:rPr>
              <a:t/>
            </a:r>
            <a:br>
              <a:rPr lang="en-GB" dirty="0">
                <a:solidFill>
                  <a:srgbClr val="33CC99"/>
                </a:solidFill>
                <a:latin typeface="Open Sans Semibold" panose="020B0706030804020204" pitchFamily="34" charset="0"/>
              </a:rPr>
            </a:br>
            <a:r>
              <a:rPr lang="en-GB" dirty="0" err="1" smtClean="0">
                <a:solidFill>
                  <a:srgbClr val="6722FF"/>
                </a:solidFill>
                <a:latin typeface="Open Sans Semibold" panose="020B0706030804020204" pitchFamily="34" charset="0"/>
              </a:rPr>
              <a:t>parentscottesloe</a:t>
            </a:r>
            <a:r>
              <a:rPr lang="en-GB" dirty="0">
                <a:solidFill>
                  <a:srgbClr val="6722FF"/>
                </a:solidFill>
              </a:rPr>
              <a:t/>
            </a:r>
            <a:br>
              <a:rPr lang="en-GB" dirty="0">
                <a:solidFill>
                  <a:srgbClr val="6722FF"/>
                </a:solidFill>
              </a:rPr>
            </a:br>
            <a:endParaRPr lang="en-GB" dirty="0">
              <a:solidFill>
                <a:srgbClr val="33CC99"/>
              </a:solidFill>
              <a:latin typeface="Open Sans Semibold" panose="020B0706030804020204"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600" y="1141844"/>
            <a:ext cx="2179832" cy="4374442"/>
          </a:xfrm>
          <a:prstGeom prst="rect">
            <a:avLst/>
          </a:prstGeom>
        </p:spPr>
      </p:pic>
    </p:spTree>
    <p:extLst>
      <p:ext uri="{BB962C8B-B14F-4D97-AF65-F5344CB8AC3E}">
        <p14:creationId xmlns:p14="http://schemas.microsoft.com/office/powerpoint/2010/main" val="3190655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5C0E93-F13F-4680-9AB1-50524548DB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53" y="1786464"/>
            <a:ext cx="8065294" cy="3386138"/>
          </a:xfrm>
          <a:prstGeom prst="rect">
            <a:avLst/>
          </a:prstGeom>
        </p:spPr>
      </p:pic>
      <p:sp>
        <p:nvSpPr>
          <p:cNvPr id="5" name="TextBox 4">
            <a:extLst>
              <a:ext uri="{FF2B5EF4-FFF2-40B4-BE49-F238E27FC236}">
                <a16:creationId xmlns:a16="http://schemas.microsoft.com/office/drawing/2014/main" id="{1EBD39B1-00E2-460D-9483-F293A75CDAA4}"/>
              </a:ext>
            </a:extLst>
          </p:cNvPr>
          <p:cNvSpPr txBox="1"/>
          <p:nvPr/>
        </p:nvSpPr>
        <p:spPr>
          <a:xfrm>
            <a:off x="1566511" y="1088256"/>
            <a:ext cx="6157763" cy="415498"/>
          </a:xfrm>
          <a:prstGeom prst="rect">
            <a:avLst/>
          </a:prstGeom>
          <a:noFill/>
        </p:spPr>
        <p:txBody>
          <a:bodyPr wrap="square" rtlCol="0">
            <a:spAutoFit/>
          </a:bodyPr>
          <a:lstStyle/>
          <a:p>
            <a:pPr algn="ctr"/>
            <a:r>
              <a:rPr lang="en-GB" sz="2100" dirty="0">
                <a:solidFill>
                  <a:srgbClr val="33CC99"/>
                </a:solidFill>
                <a:latin typeface="Open Sans Semibold" panose="020B0706030804020204"/>
              </a:rPr>
              <a:t>One-stop-shop</a:t>
            </a:r>
          </a:p>
        </p:txBody>
      </p:sp>
    </p:spTree>
    <p:extLst>
      <p:ext uri="{BB962C8B-B14F-4D97-AF65-F5344CB8AC3E}">
        <p14:creationId xmlns:p14="http://schemas.microsoft.com/office/powerpoint/2010/main" val="153412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69" y="2023129"/>
            <a:ext cx="2583285" cy="3664928"/>
          </a:xfrm>
          <a:prstGeom prst="rect">
            <a:avLst/>
          </a:prstGeom>
        </p:spPr>
      </p:pic>
      <p:sp>
        <p:nvSpPr>
          <p:cNvPr id="12" name="Title 1"/>
          <p:cNvSpPr txBox="1">
            <a:spLocks/>
          </p:cNvSpPr>
          <p:nvPr/>
        </p:nvSpPr>
        <p:spPr>
          <a:xfrm>
            <a:off x="778698" y="1552416"/>
            <a:ext cx="4318829" cy="314306"/>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Students Exploring Pathways</a:t>
            </a:r>
          </a:p>
        </p:txBody>
      </p:sp>
      <p:sp>
        <p:nvSpPr>
          <p:cNvPr id="14" name="TextBox 13"/>
          <p:cNvSpPr txBox="1"/>
          <p:nvPr/>
        </p:nvSpPr>
        <p:spPr>
          <a:xfrm>
            <a:off x="3308245" y="2870717"/>
            <a:ext cx="2422148" cy="1223412"/>
          </a:xfrm>
          <a:prstGeom prst="rect">
            <a:avLst/>
          </a:prstGeom>
          <a:noFill/>
        </p:spPr>
        <p:txBody>
          <a:bodyPr wrap="square" rtlCol="0">
            <a:spAutoFit/>
          </a:bodyPr>
          <a:lstStyle/>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Research future careers</a:t>
            </a:r>
          </a:p>
          <a:p>
            <a:endPar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Explore subject profiles</a:t>
            </a:r>
          </a:p>
          <a:p>
            <a:endPar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Make considered choices</a:t>
            </a:r>
          </a:p>
          <a:p>
            <a:endPar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De-mystify applications</a:t>
            </a:r>
          </a:p>
        </p:txBody>
      </p:sp>
      <p:sp>
        <p:nvSpPr>
          <p:cNvPr id="36" name="TextBox 35"/>
          <p:cNvSpPr txBox="1"/>
          <p:nvPr/>
        </p:nvSpPr>
        <p:spPr>
          <a:xfrm>
            <a:off x="6204310" y="3914901"/>
            <a:ext cx="1737832" cy="230832"/>
          </a:xfrm>
          <a:prstGeom prst="rect">
            <a:avLst/>
          </a:prstGeom>
          <a:solidFill>
            <a:srgbClr val="A03030"/>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Know-how library</a:t>
            </a:r>
          </a:p>
        </p:txBody>
      </p:sp>
      <p:sp>
        <p:nvSpPr>
          <p:cNvPr id="40" name="TextBox 39"/>
          <p:cNvSpPr txBox="1"/>
          <p:nvPr/>
        </p:nvSpPr>
        <p:spPr>
          <a:xfrm>
            <a:off x="6204310" y="3552717"/>
            <a:ext cx="1737832" cy="230832"/>
          </a:xfrm>
          <a:prstGeom prst="rect">
            <a:avLst/>
          </a:prstGeom>
          <a:solidFill>
            <a:srgbClr val="4BC7C8"/>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MOOC</a:t>
            </a:r>
          </a:p>
        </p:txBody>
      </p:sp>
      <p:sp>
        <p:nvSpPr>
          <p:cNvPr id="41" name="TextBox 40"/>
          <p:cNvSpPr txBox="1"/>
          <p:nvPr/>
        </p:nvSpPr>
        <p:spPr>
          <a:xfrm>
            <a:off x="6204310" y="3190533"/>
            <a:ext cx="1737832" cy="230832"/>
          </a:xfrm>
          <a:prstGeom prst="rect">
            <a:avLst/>
          </a:prstGeom>
          <a:solidFill>
            <a:srgbClr val="7030A0"/>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Subjects library</a:t>
            </a:r>
          </a:p>
        </p:txBody>
      </p:sp>
      <p:sp>
        <p:nvSpPr>
          <p:cNvPr id="42" name="TextBox 41"/>
          <p:cNvSpPr txBox="1"/>
          <p:nvPr/>
        </p:nvSpPr>
        <p:spPr>
          <a:xfrm>
            <a:off x="6204309" y="2820347"/>
            <a:ext cx="1737832" cy="230832"/>
          </a:xfrm>
          <a:prstGeom prst="rect">
            <a:avLst/>
          </a:prstGeom>
          <a:solidFill>
            <a:srgbClr val="C89801"/>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Careers library</a:t>
            </a:r>
          </a:p>
        </p:txBody>
      </p:sp>
      <p:cxnSp>
        <p:nvCxnSpPr>
          <p:cNvPr id="51" name="Straight Connector 50"/>
          <p:cNvCxnSpPr/>
          <p:nvPr/>
        </p:nvCxnSpPr>
        <p:spPr>
          <a:xfrm>
            <a:off x="5660769" y="2243595"/>
            <a:ext cx="6350" cy="3346450"/>
          </a:xfrm>
          <a:prstGeom prst="line">
            <a:avLst/>
          </a:prstGeom>
          <a:ln w="28575">
            <a:solidFill>
              <a:srgbClr val="33CC99"/>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138365" y="2455281"/>
            <a:ext cx="873729" cy="253916"/>
          </a:xfrm>
          <a:prstGeom prst="rect">
            <a:avLst/>
          </a:prstGeom>
          <a:noFill/>
        </p:spPr>
        <p:txBody>
          <a:bodyPr wrap="square" rtlCol="0">
            <a:spAutoFit/>
          </a:bodyPr>
          <a:lstStyle/>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Tools:</a:t>
            </a:r>
          </a:p>
        </p:txBody>
      </p:sp>
      <p:pic>
        <p:nvPicPr>
          <p:cNvPr id="3" name="Picture 2">
            <a:extLst>
              <a:ext uri="{FF2B5EF4-FFF2-40B4-BE49-F238E27FC236}">
                <a16:creationId xmlns:a16="http://schemas.microsoft.com/office/drawing/2014/main" id="{3F7D465A-F7F0-43B2-80EE-5C593A913C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221" y="2668494"/>
            <a:ext cx="1930817" cy="2541782"/>
          </a:xfrm>
          <a:prstGeom prst="rect">
            <a:avLst/>
          </a:prstGeom>
        </p:spPr>
      </p:pic>
    </p:spTree>
    <p:extLst>
      <p:ext uri="{BB962C8B-B14F-4D97-AF65-F5344CB8AC3E}">
        <p14:creationId xmlns:p14="http://schemas.microsoft.com/office/powerpoint/2010/main" val="249801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86C5CD-C267-4771-A49E-1A41282C5E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8099" y="1458472"/>
            <a:ext cx="4309487" cy="4253520"/>
          </a:xfrm>
          <a:prstGeom prst="rect">
            <a:avLst/>
          </a:prstGeom>
          <a:ln>
            <a:solidFill>
              <a:srgbClr val="C89801"/>
            </a:solidFill>
          </a:ln>
        </p:spPr>
      </p:pic>
      <p:sp>
        <p:nvSpPr>
          <p:cNvPr id="6" name="TextBox 5">
            <a:extLst>
              <a:ext uri="{FF2B5EF4-FFF2-40B4-BE49-F238E27FC236}">
                <a16:creationId xmlns:a16="http://schemas.microsoft.com/office/drawing/2014/main" id="{AAA2C3CE-4DC9-4C0A-BDB9-197CFABE5577}"/>
              </a:ext>
            </a:extLst>
          </p:cNvPr>
          <p:cNvSpPr txBox="1"/>
          <p:nvPr/>
        </p:nvSpPr>
        <p:spPr>
          <a:xfrm>
            <a:off x="0" y="949801"/>
            <a:ext cx="9144000" cy="415498"/>
          </a:xfrm>
          <a:prstGeom prst="rect">
            <a:avLst/>
          </a:prstGeom>
          <a:noFill/>
        </p:spPr>
        <p:txBody>
          <a:bodyPr wrap="square" rtlCol="0">
            <a:spAutoFit/>
          </a:bodyPr>
          <a:lstStyle/>
          <a:p>
            <a:pPr algn="ctr"/>
            <a:r>
              <a:rPr lang="en-GB" sz="2100" dirty="0">
                <a:solidFill>
                  <a:srgbClr val="33CC99"/>
                </a:solidFill>
                <a:latin typeface="Open Sans Semibold" panose="020B0706030804020204"/>
              </a:rPr>
              <a:t>Read profiles on over 900 different careers and learn how to get in to them</a:t>
            </a:r>
          </a:p>
        </p:txBody>
      </p:sp>
    </p:spTree>
    <p:extLst>
      <p:ext uri="{BB962C8B-B14F-4D97-AF65-F5344CB8AC3E}">
        <p14:creationId xmlns:p14="http://schemas.microsoft.com/office/powerpoint/2010/main" val="97245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0B24-F231-45C5-B39E-9FF0FA5FD3BA}"/>
              </a:ext>
            </a:extLst>
          </p:cNvPr>
          <p:cNvSpPr>
            <a:spLocks noGrp="1"/>
          </p:cNvSpPr>
          <p:nvPr>
            <p:ph type="title"/>
          </p:nvPr>
        </p:nvSpPr>
        <p:spPr>
          <a:xfrm>
            <a:off x="581891" y="846859"/>
            <a:ext cx="8201016" cy="808698"/>
          </a:xfrm>
        </p:spPr>
        <p:txBody>
          <a:bodyPr>
            <a:normAutofit/>
          </a:bodyPr>
          <a:lstStyle/>
          <a:p>
            <a:r>
              <a:rPr lang="en-GB" sz="2100" dirty="0">
                <a:solidFill>
                  <a:srgbClr val="33CC99"/>
                </a:solidFill>
                <a:latin typeface="Open Sans Semibold" panose="020B0706030804020204"/>
              </a:rPr>
              <a:t>Explore potential university subjects suited to your interests and skills</a:t>
            </a:r>
          </a:p>
        </p:txBody>
      </p:sp>
      <p:pic>
        <p:nvPicPr>
          <p:cNvPr id="4" name="Picture 3">
            <a:extLst>
              <a:ext uri="{FF2B5EF4-FFF2-40B4-BE49-F238E27FC236}">
                <a16:creationId xmlns:a16="http://schemas.microsoft.com/office/drawing/2014/main" id="{BEDE24CC-1856-42F0-BAE7-12F95EF197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1425" y="1655557"/>
            <a:ext cx="4781150" cy="4035254"/>
          </a:xfrm>
          <a:prstGeom prst="rect">
            <a:avLst/>
          </a:prstGeom>
          <a:ln>
            <a:solidFill>
              <a:srgbClr val="7030A0"/>
            </a:solidFill>
          </a:ln>
        </p:spPr>
      </p:pic>
    </p:spTree>
    <p:extLst>
      <p:ext uri="{BB962C8B-B14F-4D97-AF65-F5344CB8AC3E}">
        <p14:creationId xmlns:p14="http://schemas.microsoft.com/office/powerpoint/2010/main" val="221631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1921"/>
            <a:ext cx="9144000" cy="443384"/>
          </a:xfrm>
        </p:spPr>
        <p:txBody>
          <a:bodyPr>
            <a:noAutofit/>
          </a:bodyPr>
          <a:lstStyle/>
          <a:p>
            <a:pPr algn="ctr"/>
            <a:r>
              <a:rPr lang="en-GB" sz="2100" dirty="0">
                <a:solidFill>
                  <a:srgbClr val="33CC99"/>
                </a:solidFill>
                <a:latin typeface="Open Sans Semibold" panose="020B0706030804020204" pitchFamily="34" charset="0"/>
                <a:ea typeface="Open Sans Semibold" panose="020B0706030804020204" pitchFamily="34" charset="0"/>
                <a:cs typeface="Open Sans Semibold" panose="020B0706030804020204" pitchFamily="34" charset="0"/>
              </a:rPr>
              <a:t>Complete a MOOC to develop interests and explore subjects in depth</a:t>
            </a:r>
            <a:endParaRPr lang="en-GB" sz="2100" dirty="0">
              <a:solidFill>
                <a:srgbClr val="33CC99"/>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pic>
        <p:nvPicPr>
          <p:cNvPr id="3" name="Picture 2">
            <a:extLst>
              <a:ext uri="{FF2B5EF4-FFF2-40B4-BE49-F238E27FC236}">
                <a16:creationId xmlns:a16="http://schemas.microsoft.com/office/drawing/2014/main" id="{06A91B4E-9EE5-476C-A4F7-2717EAF085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606" y="1492518"/>
            <a:ext cx="6658497" cy="4133584"/>
          </a:xfrm>
          <a:prstGeom prst="rect">
            <a:avLst/>
          </a:prstGeom>
          <a:ln>
            <a:solidFill>
              <a:srgbClr val="4BC7C8"/>
            </a:solidFill>
          </a:ln>
        </p:spPr>
      </p:pic>
    </p:spTree>
    <p:extLst>
      <p:ext uri="{BB962C8B-B14F-4D97-AF65-F5344CB8AC3E}">
        <p14:creationId xmlns:p14="http://schemas.microsoft.com/office/powerpoint/2010/main" val="145244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A2C3CE-4DC9-4C0A-BDB9-197CFABE5577}"/>
              </a:ext>
            </a:extLst>
          </p:cNvPr>
          <p:cNvSpPr txBox="1"/>
          <p:nvPr/>
        </p:nvSpPr>
        <p:spPr>
          <a:xfrm>
            <a:off x="-173255" y="884032"/>
            <a:ext cx="9613232" cy="415498"/>
          </a:xfrm>
          <a:prstGeom prst="rect">
            <a:avLst/>
          </a:prstGeom>
          <a:noFill/>
        </p:spPr>
        <p:txBody>
          <a:bodyPr wrap="square" rtlCol="0">
            <a:spAutoFit/>
          </a:bodyPr>
          <a:lstStyle/>
          <a:p>
            <a:pPr algn="ctr"/>
            <a:r>
              <a:rPr lang="en-GB" sz="2100" dirty="0">
                <a:solidFill>
                  <a:srgbClr val="33CC99"/>
                </a:solidFill>
                <a:latin typeface="Open Sans Semibold" panose="020B0706030804020204"/>
              </a:rPr>
              <a:t>Search the database of guides to help you across multiple applications</a:t>
            </a:r>
          </a:p>
        </p:txBody>
      </p:sp>
      <p:pic>
        <p:nvPicPr>
          <p:cNvPr id="2" name="Picture 1">
            <a:extLst>
              <a:ext uri="{FF2B5EF4-FFF2-40B4-BE49-F238E27FC236}">
                <a16:creationId xmlns:a16="http://schemas.microsoft.com/office/drawing/2014/main" id="{DB8F6B34-166E-4786-9725-0C081E78AA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4147" y="1342216"/>
            <a:ext cx="5921369" cy="4435544"/>
          </a:xfrm>
          <a:prstGeom prst="rect">
            <a:avLst/>
          </a:prstGeom>
          <a:ln>
            <a:solidFill>
              <a:srgbClr val="A03030"/>
            </a:solidFill>
          </a:ln>
        </p:spPr>
      </p:pic>
    </p:spTree>
    <p:extLst>
      <p:ext uri="{BB962C8B-B14F-4D97-AF65-F5344CB8AC3E}">
        <p14:creationId xmlns:p14="http://schemas.microsoft.com/office/powerpoint/2010/main" val="273729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2142" y="5487377"/>
            <a:ext cx="969264" cy="306324"/>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69" y="2023129"/>
            <a:ext cx="2583285" cy="3664928"/>
          </a:xfrm>
          <a:prstGeom prst="rect">
            <a:avLst/>
          </a:prstGeom>
        </p:spPr>
      </p:pic>
      <p:sp>
        <p:nvSpPr>
          <p:cNvPr id="12" name="Title 1"/>
          <p:cNvSpPr txBox="1">
            <a:spLocks/>
          </p:cNvSpPr>
          <p:nvPr/>
        </p:nvSpPr>
        <p:spPr>
          <a:xfrm>
            <a:off x="778698" y="1552416"/>
            <a:ext cx="4318829" cy="314306"/>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Students Searching for Opportunities</a:t>
            </a:r>
          </a:p>
        </p:txBody>
      </p:sp>
      <p:sp>
        <p:nvSpPr>
          <p:cNvPr id="14" name="TextBox 13"/>
          <p:cNvSpPr txBox="1"/>
          <p:nvPr/>
        </p:nvSpPr>
        <p:spPr>
          <a:xfrm>
            <a:off x="3242188" y="2782223"/>
            <a:ext cx="2422148" cy="1546577"/>
          </a:xfrm>
          <a:prstGeom prst="rect">
            <a:avLst/>
          </a:prstGeom>
          <a:noFill/>
        </p:spPr>
        <p:txBody>
          <a:bodyPr wrap="square" rtlCol="0">
            <a:spAutoFit/>
          </a:bodyPr>
          <a:lstStyle/>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Everything in one place </a:t>
            </a:r>
          </a:p>
          <a:p>
            <a:endPar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Intuitive process </a:t>
            </a:r>
          </a:p>
          <a:p>
            <a:endPar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Compare side by side</a:t>
            </a:r>
          </a:p>
          <a:p>
            <a:endPar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Make considered choices</a:t>
            </a:r>
          </a:p>
          <a:p>
            <a:endPar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Tailored to individual students</a:t>
            </a:r>
          </a:p>
        </p:txBody>
      </p:sp>
      <p:sp>
        <p:nvSpPr>
          <p:cNvPr id="36" name="TextBox 35"/>
          <p:cNvSpPr txBox="1"/>
          <p:nvPr/>
        </p:nvSpPr>
        <p:spPr>
          <a:xfrm>
            <a:off x="6204308" y="2813724"/>
            <a:ext cx="1737832" cy="230832"/>
          </a:xfrm>
          <a:prstGeom prst="rect">
            <a:avLst/>
          </a:prstGeom>
          <a:solidFill>
            <a:srgbClr val="A50036"/>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UK Universities</a:t>
            </a:r>
          </a:p>
        </p:txBody>
      </p:sp>
      <p:sp>
        <p:nvSpPr>
          <p:cNvPr id="38" name="TextBox 37"/>
          <p:cNvSpPr txBox="1"/>
          <p:nvPr/>
        </p:nvSpPr>
        <p:spPr>
          <a:xfrm>
            <a:off x="6204306" y="4288643"/>
            <a:ext cx="1737832" cy="230832"/>
          </a:xfrm>
          <a:prstGeom prst="rect">
            <a:avLst/>
          </a:prstGeom>
          <a:solidFill>
            <a:srgbClr val="6815AD"/>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European Universities</a:t>
            </a:r>
          </a:p>
        </p:txBody>
      </p:sp>
      <p:sp>
        <p:nvSpPr>
          <p:cNvPr id="39" name="TextBox 38"/>
          <p:cNvSpPr txBox="1"/>
          <p:nvPr/>
        </p:nvSpPr>
        <p:spPr>
          <a:xfrm>
            <a:off x="6204307" y="3568223"/>
            <a:ext cx="1737832" cy="230832"/>
          </a:xfrm>
          <a:prstGeom prst="rect">
            <a:avLst/>
          </a:prstGeom>
          <a:solidFill>
            <a:srgbClr val="007EFA"/>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Oxbridge</a:t>
            </a:r>
          </a:p>
        </p:txBody>
      </p:sp>
      <p:sp>
        <p:nvSpPr>
          <p:cNvPr id="41" name="TextBox 40"/>
          <p:cNvSpPr txBox="1"/>
          <p:nvPr/>
        </p:nvSpPr>
        <p:spPr>
          <a:xfrm>
            <a:off x="6204310" y="3190533"/>
            <a:ext cx="1737832" cy="230832"/>
          </a:xfrm>
          <a:prstGeom prst="rect">
            <a:avLst/>
          </a:prstGeom>
          <a:solidFill>
            <a:srgbClr val="EC44F2"/>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Apprenticeships</a:t>
            </a:r>
          </a:p>
        </p:txBody>
      </p:sp>
      <p:sp>
        <p:nvSpPr>
          <p:cNvPr id="42" name="TextBox 41"/>
          <p:cNvSpPr txBox="1"/>
          <p:nvPr/>
        </p:nvSpPr>
        <p:spPr>
          <a:xfrm>
            <a:off x="6204306" y="4658958"/>
            <a:ext cx="1737832" cy="230832"/>
          </a:xfrm>
          <a:prstGeom prst="rect">
            <a:avLst/>
          </a:prstGeom>
          <a:solidFill>
            <a:srgbClr val="FF7901"/>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College/ Sixth Form</a:t>
            </a:r>
          </a:p>
        </p:txBody>
      </p:sp>
      <p:cxnSp>
        <p:nvCxnSpPr>
          <p:cNvPr id="51" name="Straight Connector 50"/>
          <p:cNvCxnSpPr/>
          <p:nvPr/>
        </p:nvCxnSpPr>
        <p:spPr>
          <a:xfrm>
            <a:off x="5660769" y="2243595"/>
            <a:ext cx="6350" cy="3346450"/>
          </a:xfrm>
          <a:prstGeom prst="line">
            <a:avLst/>
          </a:prstGeom>
          <a:ln w="28575">
            <a:solidFill>
              <a:srgbClr val="33CC99"/>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138365" y="2455281"/>
            <a:ext cx="873729" cy="253916"/>
          </a:xfrm>
          <a:prstGeom prst="rect">
            <a:avLst/>
          </a:prstGeom>
          <a:noFill/>
        </p:spPr>
        <p:txBody>
          <a:bodyPr wrap="square" rtlCol="0">
            <a:spAutoFit/>
          </a:bodyPr>
          <a:lstStyle/>
          <a:p>
            <a:r>
              <a:rPr lang="en-GB"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Tools:</a:t>
            </a:r>
          </a:p>
        </p:txBody>
      </p:sp>
      <p:sp>
        <p:nvSpPr>
          <p:cNvPr id="15" name="TextBox 14"/>
          <p:cNvSpPr txBox="1"/>
          <p:nvPr/>
        </p:nvSpPr>
        <p:spPr>
          <a:xfrm>
            <a:off x="6204306" y="3934551"/>
            <a:ext cx="1737832" cy="230832"/>
          </a:xfrm>
          <a:prstGeom prst="rect">
            <a:avLst/>
          </a:prstGeom>
          <a:solidFill>
            <a:srgbClr val="0052A5"/>
          </a:solidFill>
        </p:spPr>
        <p:txBody>
          <a:bodyPr wrap="square" rtlCol="0">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US Universities</a:t>
            </a:r>
          </a:p>
        </p:txBody>
      </p:sp>
      <p:pic>
        <p:nvPicPr>
          <p:cNvPr id="4" name="Picture 3">
            <a:extLst>
              <a:ext uri="{FF2B5EF4-FFF2-40B4-BE49-F238E27FC236}">
                <a16:creationId xmlns:a16="http://schemas.microsoft.com/office/drawing/2014/main" id="{FC80FCD1-1751-448E-B0A7-24D62D7F9A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222" y="2632913"/>
            <a:ext cx="1904891" cy="2589258"/>
          </a:xfrm>
          <a:prstGeom prst="rect">
            <a:avLst/>
          </a:prstGeom>
        </p:spPr>
      </p:pic>
    </p:spTree>
    <p:extLst>
      <p:ext uri="{BB962C8B-B14F-4D97-AF65-F5344CB8AC3E}">
        <p14:creationId xmlns:p14="http://schemas.microsoft.com/office/powerpoint/2010/main" val="88243834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486</Words>
  <Application>Microsoft Office PowerPoint</Application>
  <PresentationFormat>On-screen Show (4:3)</PresentationFormat>
  <Paragraphs>88</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Open Sans</vt:lpstr>
      <vt:lpstr>Open Sans Semibold</vt:lpstr>
      <vt:lpstr>Office Theme</vt:lpstr>
      <vt:lpstr>PowerPoint Presentation</vt:lpstr>
      <vt:lpstr>What we provide to students</vt:lpstr>
      <vt:lpstr>PowerPoint Presentation</vt:lpstr>
      <vt:lpstr>PowerPoint Presentation</vt:lpstr>
      <vt:lpstr>PowerPoint Presentation</vt:lpstr>
      <vt:lpstr>Explore potential university subjects suited to your interests and skills</vt:lpstr>
      <vt:lpstr>Complete a MOOC to develop interests and explore subjects in depth</vt:lpstr>
      <vt:lpstr>PowerPoint Presentation</vt:lpstr>
      <vt:lpstr>PowerPoint Presentation</vt:lpstr>
      <vt:lpstr>Search Unifrog to find the most suitable university courses for you</vt:lpstr>
      <vt:lpstr>Smart ranking and filtering tools enable you to make informed choices</vt:lpstr>
      <vt:lpstr>Updated every 24hrs, use Unifrog to find the best apprenticeships</vt:lpstr>
      <vt:lpstr>Unifrog’s Oxbridge tool de-mystifies the application process</vt:lpstr>
      <vt:lpstr>PowerPoint Presentation</vt:lpstr>
      <vt:lpstr>Students build effective, personal applications</vt:lpstr>
      <vt:lpstr>Students build effective applications with personal career goals</vt:lpstr>
      <vt:lpstr>PowerPoint Presentation</vt:lpstr>
      <vt:lpstr>PowerPoint Presentation</vt:lpstr>
      <vt:lpstr>How can Unifrog improve attainment?</vt:lpstr>
      <vt:lpstr>How can Unifrog improve aspirations?</vt:lpstr>
      <vt:lpstr>unifrog.org/student  Form code  parentscottesloe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PCropper</dc:creator>
  <cp:lastModifiedBy>Stella Goddard</cp:lastModifiedBy>
  <cp:revision>8</cp:revision>
  <cp:lastPrinted>2018-09-19T14:23:20Z</cp:lastPrinted>
  <dcterms:modified xsi:type="dcterms:W3CDTF">2019-03-18T11:29:49Z</dcterms:modified>
</cp:coreProperties>
</file>