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6: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8: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9: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0: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8" name="Google Shape;28;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915543" y="1426283"/>
            <a:ext cx="3471863" cy="7039681"/>
          </a:xfrm>
          <a:prstGeom prst="rect">
            <a:avLst/>
          </a:prstGeom>
          <a:noFill/>
          <a:ln>
            <a:noFill/>
          </a:ln>
        </p:spPr>
      </p:sp>
      <p:sp>
        <p:nvSpPr>
          <p:cNvPr id="68" name="Google Shape;68;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www.pixl.org.uk/"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ed.ted.com/lessons/what-do-the-lungs-do-emma-bryce" TargetMode="External"/><Relationship Id="rId10" Type="http://schemas.openxmlformats.org/officeDocument/2006/relationships/hyperlink" Target="http://ed.ted.com/lessons/insights-into-cell-membranes-via-dish-detergent-ethan-perlstein"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www.s-cool.co.uk/a-level/biology/ecological-concepts" TargetMode="External"/><Relationship Id="rId9" Type="http://schemas.openxmlformats.org/officeDocument/2006/relationships/hyperlink" Target="http://www.s-cool.co.uk/a-level/biology/nutrition-and-digestion/revise-it/human-digestive-system" TargetMode="External"/><Relationship Id="rId5" Type="http://schemas.openxmlformats.org/officeDocument/2006/relationships/hyperlink" Target="http://www.s-cool.co.uk/a-level/biology/classification" TargetMode="External"/><Relationship Id="rId6" Type="http://schemas.openxmlformats.org/officeDocument/2006/relationships/hyperlink" Target="http://ed.ted.com/lessons/why-is-biodiversity-so-important-kim-preshoff" TargetMode="External"/><Relationship Id="rId7" Type="http://schemas.openxmlformats.org/officeDocument/2006/relationships/hyperlink" Target="http://ed.ted.com/lessons/can-wildlife-adapt-to-climate-change-erin-eastwood" TargetMode="External"/><Relationship Id="rId8" Type="http://schemas.openxmlformats.org/officeDocument/2006/relationships/hyperlink" Target="http://www.s-cool.co.uk/a-level/biology/gas-exchan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s-cool.co.uk/a-level/biology/cells-and-organelles" TargetMode="External"/><Relationship Id="rId4" Type="http://schemas.openxmlformats.org/officeDocument/2006/relationships/hyperlink" Target="http://www.bbc.co.uk/education/guides/zvjycdm/revision" TargetMode="External"/><Relationship Id="rId5" Type="http://schemas.openxmlformats.org/officeDocument/2006/relationships/hyperlink" Target="https://www.youtube.com/watch?v=gcTuQpuJyD8" TargetMode="External"/><Relationship Id="rId6" Type="http://schemas.openxmlformats.org/officeDocument/2006/relationships/hyperlink" Target="https://www.youtube.com/watch?v=L0k-enzoeOM" TargetMode="External"/><Relationship Id="rId7" Type="http://schemas.openxmlformats.org/officeDocument/2006/relationships/hyperlink" Target="https://www.youtube.com/watch?v=qCLmR9-YY7o" TargetMode="External"/><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3.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hyperlink" Target="https://www.zsl.org/conservation" TargetMode="External"/><Relationship Id="rId13" Type="http://schemas.openxmlformats.org/officeDocument/2006/relationships/image" Target="../media/image10.png"/><Relationship Id="rId12" Type="http://schemas.openxmlformats.org/officeDocument/2006/relationships/hyperlink" Target="http://www.dnaftb.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hyperlink" Target="http://sciencecourseware.org/vcise/drosophila/" TargetMode="External"/><Relationship Id="rId9" Type="http://schemas.openxmlformats.org/officeDocument/2006/relationships/image" Target="../media/image70.gif"/><Relationship Id="rId5" Type="http://schemas.openxmlformats.org/officeDocument/2006/relationships/image" Target="../media/image52.png"/><Relationship Id="rId6" Type="http://schemas.openxmlformats.org/officeDocument/2006/relationships/hyperlink" Target="http://learn.genetics.utah.edu/" TargetMode="External"/><Relationship Id="rId7" Type="http://schemas.openxmlformats.org/officeDocument/2006/relationships/hyperlink" Target="http://www.dailymotion.com/video/xzh0kb_the-hidden-life-of-the-cell_shortfilms" TargetMode="External"/><Relationship Id="rId8" Type="http://schemas.openxmlformats.org/officeDocument/2006/relationships/image" Target="../media/image46.jpg"/></Relationships>
</file>

<file path=ppt/slides/_rels/slide16.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58.png"/><Relationship Id="rId12"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50.png"/><Relationship Id="rId9" Type="http://schemas.openxmlformats.org/officeDocument/2006/relationships/image" Target="../media/image49.jpg"/><Relationship Id="rId15" Type="http://schemas.openxmlformats.org/officeDocument/2006/relationships/image" Target="../media/image61.png"/><Relationship Id="rId14" Type="http://schemas.openxmlformats.org/officeDocument/2006/relationships/image" Target="../media/image60.png"/><Relationship Id="rId16" Type="http://schemas.openxmlformats.org/officeDocument/2006/relationships/image" Target="../media/image69.png"/><Relationship Id="rId5" Type="http://schemas.openxmlformats.org/officeDocument/2006/relationships/image" Target="../media/image45.png"/><Relationship Id="rId6" Type="http://schemas.openxmlformats.org/officeDocument/2006/relationships/image" Target="../media/image54.png"/><Relationship Id="rId7" Type="http://schemas.openxmlformats.org/officeDocument/2006/relationships/image" Target="../media/image55.jpg"/><Relationship Id="rId8"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memoirsofanamnesic.wordpress.com/category/blood-glucose/" TargetMode="External"/><Relationship Id="rId4" Type="http://schemas.openxmlformats.org/officeDocument/2006/relationships/image" Target="../media/image64.png"/><Relationship Id="rId5" Type="http://schemas.openxmlformats.org/officeDocument/2006/relationships/image" Target="../media/image63.jp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66.png"/><Relationship Id="rId9" Type="http://schemas.openxmlformats.org/officeDocument/2006/relationships/hyperlink" Target="http://www.myearthwatchexperience.com/Essential%20Ecology.htm" TargetMode="External"/><Relationship Id="rId5" Type="http://schemas.openxmlformats.org/officeDocument/2006/relationships/image" Target="../media/image67.png"/><Relationship Id="rId6" Type="http://schemas.openxmlformats.org/officeDocument/2006/relationships/hyperlink" Target="http://www.everythingmaths.co.za/science/lifesciences/grade-10/05-support-and-transport-systems-in-plants/images/56aff2f9b6c5b041688f745ca928990c.png" TargetMode="External"/><Relationship Id="rId7" Type="http://schemas.openxmlformats.org/officeDocument/2006/relationships/hyperlink" Target="http://www.bbc.co.uk/staticarchive/afa3f2b16b4d58d077943c96929c9a4020fea83a.gif" TargetMode="External"/><Relationship Id="rId8" Type="http://schemas.openxmlformats.org/officeDocument/2006/relationships/hyperlink" Target="http://www.rpi.edu/dept/chem-eng/Biotech-Environ/Projects00/temph/enzym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jpg"/><Relationship Id="rId9" Type="http://schemas.openxmlformats.org/officeDocument/2006/relationships/image" Target="../media/image10.png"/><Relationship Id="rId5" Type="http://schemas.openxmlformats.org/officeDocument/2006/relationships/image" Target="../media/image3.jpg"/><Relationship Id="rId6" Type="http://schemas.openxmlformats.org/officeDocument/2006/relationships/image" Target="../media/image12.jpg"/><Relationship Id="rId7" Type="http://schemas.openxmlformats.org/officeDocument/2006/relationships/image" Target="../media/image5.jp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1.png"/><Relationship Id="rId13" Type="http://schemas.openxmlformats.org/officeDocument/2006/relationships/image" Target="../media/image19.png"/><Relationship Id="rId12" Type="http://schemas.openxmlformats.org/officeDocument/2006/relationships/hyperlink" Target="http://www.ted.com/talks/anthony_atala_growing_organs_engineering_tissue?language=en"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ted.com/talks/paula_hammond_a_new_superweapon_in_the_fight_against_cancer?language=en" TargetMode="External"/><Relationship Id="rId4" Type="http://schemas.openxmlformats.org/officeDocument/2006/relationships/image" Target="../media/image18.png"/><Relationship Id="rId9" Type="http://schemas.openxmlformats.org/officeDocument/2006/relationships/hyperlink" Target="http://www.ted.com/talks/ben_goldacre_what_doctors_don_t_know_about_the_drugs_they_prescribe?language=en" TargetMode="External"/><Relationship Id="rId15" Type="http://schemas.openxmlformats.org/officeDocument/2006/relationships/image" Target="../media/image10.png"/><Relationship Id="rId1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hyperlink" Target="http://www.ted.com/talks/marla_spivak_why_bees_are_disappearing?language=en" TargetMode="External"/><Relationship Id="rId7" Type="http://schemas.openxmlformats.org/officeDocument/2006/relationships/image" Target="../media/image23.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1" Type="http://schemas.openxmlformats.org/officeDocument/2006/relationships/hyperlink" Target="http://bigpictureeducation.com/exercise-energy-and-movement" TargetMode="External"/><Relationship Id="rId10" Type="http://schemas.openxmlformats.org/officeDocument/2006/relationships/image" Target="../media/image37.png"/><Relationship Id="rId13" Type="http://schemas.openxmlformats.org/officeDocument/2006/relationships/image" Target="../media/image35.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8.png"/><Relationship Id="rId14" Type="http://schemas.openxmlformats.org/officeDocument/2006/relationships/image" Target="../media/image10.png"/><Relationship Id="rId5" Type="http://schemas.openxmlformats.org/officeDocument/2006/relationships/hyperlink" Target="http://bigpictureeducation.com/cell" TargetMode="External"/><Relationship Id="rId6" Type="http://schemas.openxmlformats.org/officeDocument/2006/relationships/image" Target="../media/image34.png"/><Relationship Id="rId7" Type="http://schemas.openxmlformats.org/officeDocument/2006/relationships/image" Target="../media/image32.png"/><Relationship Id="rId8" Type="http://schemas.openxmlformats.org/officeDocument/2006/relationships/hyperlink" Target="http://bigpictureeducation.com/immu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bigpictureeducation.com/populations" TargetMode="External"/><Relationship Id="rId4" Type="http://schemas.openxmlformats.org/officeDocument/2006/relationships/image" Target="../media/image59.png"/><Relationship Id="rId9" Type="http://schemas.openxmlformats.org/officeDocument/2006/relationships/image" Target="../media/image10.png"/><Relationship Id="rId5" Type="http://schemas.openxmlformats.org/officeDocument/2006/relationships/image" Target="../media/image36.png"/><Relationship Id="rId6" Type="http://schemas.openxmlformats.org/officeDocument/2006/relationships/hyperlink" Target="http://bigpictureeducation.com/health-and-climate-change" TargetMode="External"/><Relationship Id="rId7" Type="http://schemas.openxmlformats.org/officeDocument/2006/relationships/image" Target="../media/image42.png"/><Relationship Id="rId8" Type="http://schemas.openxmlformats.org/officeDocument/2006/relationships/image" Target="../media/image51.png"/></Relationships>
</file>

<file path=ppt/slides/_rels/slide9.xml.rels><?xml version="1.0" encoding="UTF-8" standalone="yes"?><Relationships xmlns="http://schemas.openxmlformats.org/package/2006/relationships"><Relationship Id="rId11" Type="http://schemas.openxmlformats.org/officeDocument/2006/relationships/hyperlink" Target="http://ed.ted.com/lessons/activation-energy-kickstarting-chemical-reactions-vance-kite" TargetMode="External"/><Relationship Id="rId10" Type="http://schemas.openxmlformats.org/officeDocument/2006/relationships/hyperlink" Target="https://www.youtube.com/watch?v=H8WJ2KENlK0"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bbc.co.uk/education/guides/z36mmp3/revision" TargetMode="External"/><Relationship Id="rId4" Type="http://schemas.openxmlformats.org/officeDocument/2006/relationships/hyperlink" Target="http://www.s-cool.co.uk/a-level/biology/dna-and-genetic-code" TargetMode="External"/><Relationship Id="rId9" Type="http://schemas.openxmlformats.org/officeDocument/2006/relationships/hyperlink" Target="http://www.bbc.co.uk/education/guides/zb739j6/revision" TargetMode="External"/><Relationship Id="rId5" Type="http://schemas.openxmlformats.org/officeDocument/2006/relationships/hyperlink" Target="http://ed.ted.com/lessons/the-twisting-tale-of-dna-judith-hauck" TargetMode="External"/><Relationship Id="rId6" Type="http://schemas.openxmlformats.org/officeDocument/2006/relationships/hyperlink" Target="http://ed.ted.com/lessons/where-do-genes-come-from-carl-zimmer" TargetMode="External"/><Relationship Id="rId7" Type="http://schemas.openxmlformats.org/officeDocument/2006/relationships/image" Target="../media/image10.png"/><Relationship Id="rId8" Type="http://schemas.openxmlformats.org/officeDocument/2006/relationships/hyperlink" Target="http://www.s-cool.co.uk/a-level/biology/biological-molecules-and-enzym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t/>
            </a:r>
            <a:endParaRPr/>
          </a:p>
        </p:txBody>
      </p:sp>
      <p:sp>
        <p:nvSpPr>
          <p:cNvPr id="90" name="Google Shape;90;p1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t/>
            </a:r>
            <a:endParaRPr/>
          </a:p>
        </p:txBody>
      </p:sp>
      <p:pic>
        <p:nvPicPr>
          <p:cNvPr descr="PIXL watermark" id="91" name="Google Shape;91;p13"/>
          <p:cNvPicPr preferRelativeResize="0"/>
          <p:nvPr/>
        </p:nvPicPr>
        <p:blipFill rotWithShape="1">
          <a:blip r:embed="rId3">
            <a:alphaModFix/>
          </a:blip>
          <a:srcRect b="6795" l="0" r="441" t="0"/>
          <a:stretch/>
        </p:blipFill>
        <p:spPr>
          <a:xfrm>
            <a:off x="1" y="0"/>
            <a:ext cx="6827717" cy="9906000"/>
          </a:xfrm>
          <a:prstGeom prst="rect">
            <a:avLst/>
          </a:prstGeom>
          <a:noFill/>
          <a:ln>
            <a:noFill/>
          </a:ln>
        </p:spPr>
      </p:pic>
      <p:pic>
        <p:nvPicPr>
          <p:cNvPr descr="pixl-logo" id="92" name="Google Shape;92;p13"/>
          <p:cNvPicPr preferRelativeResize="0"/>
          <p:nvPr/>
        </p:nvPicPr>
        <p:blipFill rotWithShape="1">
          <a:blip r:embed="rId4">
            <a:alphaModFix/>
          </a:blip>
          <a:srcRect b="0" l="0" r="0" t="0"/>
          <a:stretch/>
        </p:blipFill>
        <p:spPr>
          <a:xfrm>
            <a:off x="658593" y="527405"/>
            <a:ext cx="2276475" cy="1100137"/>
          </a:xfrm>
          <a:prstGeom prst="rect">
            <a:avLst/>
          </a:prstGeom>
          <a:noFill/>
          <a:ln cap="flat" cmpd="sng" w="9525">
            <a:solidFill>
              <a:srgbClr val="000000"/>
            </a:solidFill>
            <a:prstDash val="solid"/>
            <a:miter lim="800000"/>
            <a:headEnd len="sm" w="sm" type="none"/>
            <a:tailEnd len="sm" w="sm" type="none"/>
          </a:ln>
          <a:effectLst>
            <a:outerShdw rotWithShape="0" algn="ctr" dir="2700000" dist="107763">
              <a:srgbClr val="808080">
                <a:alpha val="49803"/>
              </a:srgbClr>
            </a:outerShdw>
          </a:effectLst>
        </p:spPr>
      </p:pic>
      <p:sp>
        <p:nvSpPr>
          <p:cNvPr id="93" name="Google Shape;93;p13"/>
          <p:cNvSpPr/>
          <p:nvPr/>
        </p:nvSpPr>
        <p:spPr>
          <a:xfrm>
            <a:off x="404664" y="2224541"/>
            <a:ext cx="6048672" cy="624863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i="0" lang="en-GB" sz="4400" u="none" cap="none" strike="noStrike">
                <a:solidFill>
                  <a:schemeClr val="dk1"/>
                </a:solidFill>
                <a:latin typeface="Arial"/>
                <a:ea typeface="Arial"/>
                <a:cs typeface="Arial"/>
                <a:sym typeface="Arial"/>
              </a:rPr>
              <a:t>Transition Pack for A Level Biology</a:t>
            </a:r>
            <a:endParaRPr/>
          </a:p>
          <a:p>
            <a:pPr indent="0" lvl="0" marL="0" marR="0" rtl="0" algn="ctr">
              <a:lnSpc>
                <a:spcPct val="115000"/>
              </a:lnSpc>
              <a:spcBef>
                <a:spcPts val="0"/>
              </a:spcBef>
              <a:spcAft>
                <a:spcPts val="0"/>
              </a:spcAft>
              <a:buNone/>
            </a:pPr>
            <a:r>
              <a:t/>
            </a:r>
            <a:endParaRPr b="1" i="0" sz="22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GB" sz="2000" u="none" cap="none" strike="noStrike">
                <a:solidFill>
                  <a:schemeClr val="dk1"/>
                </a:solidFill>
                <a:latin typeface="Calibri"/>
                <a:ea typeface="Calibri"/>
                <a:cs typeface="Calibri"/>
                <a:sym typeface="Calibri"/>
              </a:rPr>
              <a:t>Get ready for A-level! </a:t>
            </a:r>
            <a:endParaRPr/>
          </a:p>
          <a:p>
            <a:pPr indent="0" lvl="0" marL="0" marR="0" rtl="0" algn="ctr">
              <a:spcBef>
                <a:spcPts val="0"/>
              </a:spcBef>
              <a:spcAft>
                <a:spcPts val="0"/>
              </a:spcAft>
              <a:buNone/>
            </a:pPr>
            <a:r>
              <a:rPr b="1" i="0" lang="en-GB" sz="2000" u="none" cap="none" strike="noStrike">
                <a:solidFill>
                  <a:schemeClr val="dk1"/>
                </a:solidFill>
                <a:latin typeface="Calibri"/>
                <a:ea typeface="Calibri"/>
                <a:cs typeface="Calibri"/>
                <a:sym typeface="Calibri"/>
              </a:rPr>
              <a:t>A guide to help you get ready for A-level Biology, including everything from topic guides to days out and online learning courses.</a:t>
            </a:r>
            <a:endParaRPr/>
          </a:p>
          <a:p>
            <a:pPr indent="0" lvl="0" marL="0" marR="0" rtl="0" algn="ctr">
              <a:lnSpc>
                <a:spcPct val="115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i="0" lang="en-GB" sz="1800" u="none" cap="none" strike="noStrike">
                <a:solidFill>
                  <a:schemeClr val="dk1"/>
                </a:solidFill>
                <a:latin typeface="Arial"/>
                <a:ea typeface="Arial"/>
                <a:cs typeface="Arial"/>
                <a:sym typeface="Arial"/>
              </a:rPr>
              <a:t>Commissioned by The PiXL Club Ltd. April  2016</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i="0" lang="en-GB" sz="1800" u="none" cap="none" strike="noStrike">
                <a:solidFill>
                  <a:schemeClr val="dk1"/>
                </a:solidFill>
                <a:latin typeface="Arial"/>
                <a:ea typeface="Arial"/>
                <a:cs typeface="Arial"/>
                <a:sym typeface="Arial"/>
              </a:rPr>
              <a:t> </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0" i="0" lang="en-GB" sz="1800" u="none" cap="none" strike="noStrike">
                <a:solidFill>
                  <a:schemeClr val="dk1"/>
                </a:solidFill>
                <a:latin typeface="Arial"/>
                <a:ea typeface="Arial"/>
                <a:cs typeface="Arial"/>
                <a:sym typeface="Arial"/>
              </a:rPr>
              <a:t>© Copyright The PiXL Club Ltd, 2016</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i="0" lang="en-GB" sz="1800" u="none" cap="none" strike="noStrike">
                <a:solidFill>
                  <a:schemeClr val="dk1"/>
                </a:solidFill>
                <a:latin typeface="Arial"/>
                <a:ea typeface="Arial"/>
                <a:cs typeface="Arial"/>
                <a:sym typeface="Arial"/>
              </a:rPr>
              <a:t> </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i="0" lang="en-GB" sz="1800" u="none" cap="none" strike="noStrike">
                <a:solidFill>
                  <a:schemeClr val="dk1"/>
                </a:solidFill>
                <a:latin typeface="Arial"/>
                <a:ea typeface="Arial"/>
                <a:cs typeface="Arial"/>
                <a:sym typeface="Arial"/>
              </a:rPr>
              <a:t>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1" i="0" lang="en-GB" sz="1800" u="none" cap="none" strike="noStrike">
                <a:solidFill>
                  <a:schemeClr val="dk1"/>
                </a:solidFill>
                <a:latin typeface="Arial"/>
                <a:ea typeface="Arial"/>
                <a:cs typeface="Arial"/>
                <a:sym typeface="Arial"/>
              </a:rPr>
            </a:br>
            <a:endParaRPr sz="1800">
              <a:solidFill>
                <a:schemeClr val="dk1"/>
              </a:solidFill>
              <a:latin typeface="Calibri"/>
              <a:ea typeface="Calibri"/>
              <a:cs typeface="Calibri"/>
              <a:sym typeface="Calibri"/>
            </a:endParaRPr>
          </a:p>
        </p:txBody>
      </p:sp>
      <p:sp>
        <p:nvSpPr>
          <p:cNvPr id="94" name="Google Shape;94;p13"/>
          <p:cNvSpPr txBox="1"/>
          <p:nvPr/>
        </p:nvSpPr>
        <p:spPr>
          <a:xfrm>
            <a:off x="248698" y="7977336"/>
            <a:ext cx="6324600" cy="1181100"/>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chemeClr val="dk1"/>
                </a:solidFill>
                <a:latin typeface="Arial"/>
                <a:ea typeface="Arial"/>
                <a:cs typeface="Arial"/>
                <a:sym typeface="Arial"/>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lang="en-GB" sz="1000">
                <a:solidFill>
                  <a:schemeClr val="dk1"/>
                </a:solidFill>
                <a:latin typeface="Arial"/>
                <a:ea typeface="Arial"/>
                <a:cs typeface="Arial"/>
                <a:sym typeface="Arial"/>
              </a:rPr>
              <a:t>All opinions and contributions are those of the authors. The contents of this resource are not connected with nor endorsed by any other company, organisation or institution.</a:t>
            </a:r>
            <a:endParaRPr/>
          </a:p>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5"/>
              </a:rPr>
              <a:t>www.pixl.org.uk</a:t>
            </a:r>
            <a:r>
              <a:rPr lang="en-GB" sz="1100">
                <a:solidFill>
                  <a:schemeClr val="dk1"/>
                </a:solidFill>
                <a:latin typeface="Times New Roman"/>
                <a:ea typeface="Times New Roman"/>
                <a:cs typeface="Times New Roman"/>
                <a:sym typeface="Times New Roman"/>
              </a:rPr>
              <a:t>	</a:t>
            </a:r>
            <a:r>
              <a:rPr lang="en-GB" sz="1100">
                <a:solidFill>
                  <a:schemeClr val="dk1"/>
                </a:solidFill>
                <a:latin typeface="Calibri"/>
                <a:ea typeface="Calibri"/>
                <a:cs typeface="Calibri"/>
                <a:sym typeface="Calibri"/>
              </a:rPr>
              <a:t>The PiXL Club Ltd, Company number 07321607</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13"/>
          <p:cNvSpPr/>
          <p:nvPr/>
        </p:nvSpPr>
        <p:spPr>
          <a:xfrm>
            <a:off x="658593" y="7370546"/>
            <a:ext cx="579474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Please note: these resources are non-board specific. Please direct your students to the specifics of where this knowledge and  skills most apply.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2"/>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sp>
        <p:nvSpPr>
          <p:cNvPr id="237" name="Google Shape;237;p22"/>
          <p:cNvSpPr/>
          <p:nvPr/>
        </p:nvSpPr>
        <p:spPr>
          <a:xfrm>
            <a:off x="160421" y="600786"/>
            <a:ext cx="6561221" cy="446814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Biodiversity</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Read the information on these websites (you could make more Cornell notes if you wish):</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4"/>
              </a:rPr>
              <a:t>http://www.s-cool.co.uk/a-level/biology/ecological-concepts</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5"/>
              </a:rPr>
              <a:t>http://www.s-cool.co.uk/a-level/biology/classification</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And take a look at these videos:</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6"/>
              </a:rPr>
              <a:t>http://ed.ted.com/lessons/why-is-biodiversity-so-important-kim-preshoff</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7"/>
              </a:rPr>
              <a:t>http://ed.ted.com/lessons/can-wildlife-adapt-to-climate-change-erin-eastwood</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Write a persuasive letter to an MP, organisation or pressure group promoting conservation to maintain biodiversity. </a:t>
            </a:r>
            <a:r>
              <a:rPr lang="en-GB" sz="1000">
                <a:solidFill>
                  <a:schemeClr val="dk1"/>
                </a:solidFill>
                <a:latin typeface="Calibri"/>
                <a:ea typeface="Calibri"/>
                <a:cs typeface="Calibri"/>
                <a:sym typeface="Calibri"/>
              </a:rPr>
              <a:t>Your letter should: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Define what is meant by species and classification</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Describe how species are classified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Explain one way scientists can collect data about a habitat, giving an example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Explain adaptation and how habitat change may pose a threat to niche species</a:t>
            </a:r>
            <a:endParaRPr/>
          </a:p>
        </p:txBody>
      </p:sp>
      <p:sp>
        <p:nvSpPr>
          <p:cNvPr id="238" name="Google Shape;238;p22"/>
          <p:cNvSpPr/>
          <p:nvPr/>
        </p:nvSpPr>
        <p:spPr>
          <a:xfrm>
            <a:off x="160421" y="5261212"/>
            <a:ext cx="6561221" cy="3941848"/>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Exchange and Transport</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Read the information on these websites (you could make more Cornell notes if you wish):</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8"/>
              </a:rPr>
              <a:t>http://www.s-cool.co.uk/a-level/biology/gas-exchange</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9"/>
              </a:rPr>
              <a:t>http://www.s-cool.co.uk/a-level/biology/nutrition-and-digestion/revise-it/human-digestive-system</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And take a look at these videos:</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10"/>
              </a:rPr>
              <a:t>http://ed.ted.com/lessons/insights-into-cell-membranes-via-dish-detergent-ethan-perlstein</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11"/>
              </a:rPr>
              <a:t>http://ed.ted.com/lessons/what-do-the-lungs-do-emma-bryce</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Create a poster or display to go in your classroom in September. Your poster should either: compare exchange surfaces in mammals and fish or compare exchange surfaces in the lungs and the intestines. You could use a Venn diagram to do this</a:t>
            </a:r>
            <a:r>
              <a:rPr lang="en-GB" sz="1000">
                <a:solidFill>
                  <a:schemeClr val="dk1"/>
                </a:solidFill>
                <a:latin typeface="Calibri"/>
                <a:ea typeface="Calibri"/>
                <a:cs typeface="Calibri"/>
                <a:sym typeface="Calibri"/>
              </a:rPr>
              <a:t>. Your poster should: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Describe diffusion, osmosis and active transport</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Explain why oxygen and glucose need to be absorbed and waste products removed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Compare and contrast your chosen focus.</a:t>
            </a:r>
            <a:endParaRPr/>
          </a:p>
        </p:txBody>
      </p:sp>
      <p:sp>
        <p:nvSpPr>
          <p:cNvPr id="239" name="Google Shape;239;p22"/>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p:nvPr/>
        </p:nvSpPr>
        <p:spPr>
          <a:xfrm>
            <a:off x="144379" y="848436"/>
            <a:ext cx="6497053" cy="4117281"/>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Cells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Read the information on these websites (you could make more Cornell notes if you wish):</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3"/>
              </a:rPr>
              <a:t>http://www.s-cool.co.uk/a-level/biology/cells-and-organelles</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4"/>
              </a:rPr>
              <a:t>http://www.bbc.co.uk/education/guides/zvjycdm/revision</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And take a look at these videos:</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5"/>
              </a:rPr>
              <a:t>https://www.youtube.com/watch?v=gcTuQpuJyD8</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6"/>
              </a:rPr>
              <a:t>https://www.youtube.com/watch?v=L0k-enzoeOM</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7"/>
              </a:rPr>
              <a:t>https://www.youtube.com/watch?v=qCLmR9-YY7o</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Produce a one page revision guide to share with your class in September summarising one of the following topics: Cells and Cell Ultrastructure, Prokaryotes and Eukaryotes, or Mitosis and Meiosis.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Whichever topic you choose, your revision guide should include: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Key words and definitions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Clearly labelled diagrams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Short explanations of key ideas or processes.</a:t>
            </a:r>
            <a:endParaRPr/>
          </a:p>
        </p:txBody>
      </p:sp>
      <p:pic>
        <p:nvPicPr>
          <p:cNvPr id="245" name="Google Shape;245;p23"/>
          <p:cNvPicPr preferRelativeResize="0"/>
          <p:nvPr/>
        </p:nvPicPr>
        <p:blipFill rotWithShape="1">
          <a:blip r:embed="rId8">
            <a:alphaModFix/>
          </a:blip>
          <a:srcRect b="0" l="0" r="0" t="0"/>
          <a:stretch/>
        </p:blipFill>
        <p:spPr>
          <a:xfrm>
            <a:off x="5734050" y="105347"/>
            <a:ext cx="1123950" cy="542836"/>
          </a:xfrm>
          <a:prstGeom prst="rect">
            <a:avLst/>
          </a:prstGeom>
          <a:noFill/>
          <a:ln>
            <a:noFill/>
          </a:ln>
        </p:spPr>
      </p:pic>
      <p:sp>
        <p:nvSpPr>
          <p:cNvPr id="246" name="Google Shape;246;p23"/>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
        <p:nvSpPr>
          <p:cNvPr id="247" name="Google Shape;247;p23"/>
          <p:cNvSpPr/>
          <p:nvPr/>
        </p:nvSpPr>
        <p:spPr>
          <a:xfrm>
            <a:off x="144379" y="5313967"/>
            <a:ext cx="6625388" cy="322857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Scientific and Investigative Skills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Produce a glossary for the following key words: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4"/>
          <p:cNvPicPr preferRelativeResize="0"/>
          <p:nvPr/>
        </p:nvPicPr>
        <p:blipFill rotWithShape="1">
          <a:blip r:embed="rId3">
            <a:alphaModFix/>
          </a:blip>
          <a:srcRect b="0" l="0" r="0" t="0"/>
          <a:stretch/>
        </p:blipFill>
        <p:spPr>
          <a:xfrm>
            <a:off x="1482251" y="1947767"/>
            <a:ext cx="3676650" cy="4353928"/>
          </a:xfrm>
          <a:prstGeom prst="rect">
            <a:avLst/>
          </a:prstGeom>
          <a:noFill/>
          <a:ln>
            <a:noFill/>
          </a:ln>
        </p:spPr>
      </p:pic>
      <p:sp>
        <p:nvSpPr>
          <p:cNvPr id="254" name="Google Shape;254;p24"/>
          <p:cNvSpPr txBox="1"/>
          <p:nvPr/>
        </p:nvSpPr>
        <p:spPr>
          <a:xfrm>
            <a:off x="14660" y="5777262"/>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National Museum - Cardiff</a:t>
            </a:r>
            <a:endParaRPr/>
          </a:p>
        </p:txBody>
      </p:sp>
      <p:sp>
        <p:nvSpPr>
          <p:cNvPr id="255" name="Google Shape;255;p24"/>
          <p:cNvSpPr txBox="1"/>
          <p:nvPr/>
        </p:nvSpPr>
        <p:spPr>
          <a:xfrm>
            <a:off x="29094" y="4938356"/>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Think-tank - Birmingham</a:t>
            </a:r>
            <a:endParaRPr/>
          </a:p>
        </p:txBody>
      </p:sp>
      <p:sp>
        <p:nvSpPr>
          <p:cNvPr id="256" name="Google Shape;256;p24"/>
          <p:cNvSpPr txBox="1"/>
          <p:nvPr/>
        </p:nvSpPr>
        <p:spPr>
          <a:xfrm>
            <a:off x="113925" y="3076316"/>
            <a:ext cx="2190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W5 - Belfast</a:t>
            </a:r>
            <a:endParaRPr/>
          </a:p>
        </p:txBody>
      </p:sp>
      <p:sp>
        <p:nvSpPr>
          <p:cNvPr id="257" name="Google Shape;257;p24"/>
          <p:cNvSpPr txBox="1"/>
          <p:nvPr/>
        </p:nvSpPr>
        <p:spPr>
          <a:xfrm>
            <a:off x="4231405" y="2074199"/>
            <a:ext cx="25217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Scottish Seabird centre – North Berwick</a:t>
            </a:r>
            <a:endParaRPr/>
          </a:p>
        </p:txBody>
      </p:sp>
      <p:sp>
        <p:nvSpPr>
          <p:cNvPr id="258" name="Google Shape;258;p24"/>
          <p:cNvSpPr txBox="1"/>
          <p:nvPr/>
        </p:nvSpPr>
        <p:spPr>
          <a:xfrm>
            <a:off x="4349872" y="7523588"/>
            <a:ext cx="21907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Royal Botanic Gardens – Kew - Edinburgh</a:t>
            </a:r>
            <a:endParaRPr/>
          </a:p>
        </p:txBody>
      </p:sp>
      <p:sp>
        <p:nvSpPr>
          <p:cNvPr id="259" name="Google Shape;259;p24"/>
          <p:cNvSpPr txBox="1"/>
          <p:nvPr/>
        </p:nvSpPr>
        <p:spPr>
          <a:xfrm>
            <a:off x="1682870" y="8731919"/>
            <a:ext cx="23437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Oxford University Museum of Natural History - Oxford</a:t>
            </a:r>
            <a:endParaRPr/>
          </a:p>
        </p:txBody>
      </p:sp>
      <p:sp>
        <p:nvSpPr>
          <p:cNvPr id="260" name="Google Shape;260;p24"/>
          <p:cNvSpPr txBox="1"/>
          <p:nvPr/>
        </p:nvSpPr>
        <p:spPr>
          <a:xfrm>
            <a:off x="3958752" y="8731919"/>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National Marine Aquarium - Plymouth</a:t>
            </a:r>
            <a:endParaRPr/>
          </a:p>
        </p:txBody>
      </p:sp>
      <p:sp>
        <p:nvSpPr>
          <p:cNvPr id="261" name="Google Shape;261;p24"/>
          <p:cNvSpPr txBox="1"/>
          <p:nvPr/>
        </p:nvSpPr>
        <p:spPr>
          <a:xfrm>
            <a:off x="97632" y="8232169"/>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Living Rainforest - Newbury</a:t>
            </a:r>
            <a:endParaRPr/>
          </a:p>
        </p:txBody>
      </p:sp>
      <p:sp>
        <p:nvSpPr>
          <p:cNvPr id="262" name="Google Shape;262;p24"/>
          <p:cNvSpPr txBox="1"/>
          <p:nvPr/>
        </p:nvSpPr>
        <p:spPr>
          <a:xfrm>
            <a:off x="53500" y="2074199"/>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Lakeland Wildlife Oasis - Milnthorpe</a:t>
            </a:r>
            <a:endParaRPr/>
          </a:p>
        </p:txBody>
      </p:sp>
      <p:sp>
        <p:nvSpPr>
          <p:cNvPr id="263" name="Google Shape;263;p24"/>
          <p:cNvSpPr txBox="1"/>
          <p:nvPr/>
        </p:nvSpPr>
        <p:spPr>
          <a:xfrm>
            <a:off x="5256533" y="5005095"/>
            <a:ext cx="183356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Herriman Museum and Gardens - London</a:t>
            </a:r>
            <a:endParaRPr/>
          </a:p>
        </p:txBody>
      </p:sp>
      <p:sp>
        <p:nvSpPr>
          <p:cNvPr id="264" name="Google Shape;264;p24"/>
          <p:cNvSpPr txBox="1"/>
          <p:nvPr/>
        </p:nvSpPr>
        <p:spPr>
          <a:xfrm>
            <a:off x="1020291" y="1135212"/>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Glasgow Science Centre - Glasgow</a:t>
            </a:r>
            <a:endParaRPr/>
          </a:p>
        </p:txBody>
      </p:sp>
      <p:sp>
        <p:nvSpPr>
          <p:cNvPr id="265" name="Google Shape;265;p24"/>
          <p:cNvSpPr txBox="1"/>
          <p:nvPr/>
        </p:nvSpPr>
        <p:spPr>
          <a:xfrm>
            <a:off x="0" y="6635991"/>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Eden Project - Cornwall</a:t>
            </a:r>
            <a:endParaRPr/>
          </a:p>
        </p:txBody>
      </p:sp>
      <p:sp>
        <p:nvSpPr>
          <p:cNvPr id="266" name="Google Shape;266;p24"/>
          <p:cNvSpPr txBox="1"/>
          <p:nvPr/>
        </p:nvSpPr>
        <p:spPr>
          <a:xfrm>
            <a:off x="3882551" y="1134896"/>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Dundee Science Centre - Dundee</a:t>
            </a:r>
            <a:endParaRPr/>
          </a:p>
        </p:txBody>
      </p:sp>
      <p:sp>
        <p:nvSpPr>
          <p:cNvPr id="267" name="Google Shape;267;p24"/>
          <p:cNvSpPr txBox="1"/>
          <p:nvPr/>
        </p:nvSpPr>
        <p:spPr>
          <a:xfrm>
            <a:off x="4605263" y="6712414"/>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Centre of the Cell - London</a:t>
            </a:r>
            <a:endParaRPr/>
          </a:p>
        </p:txBody>
      </p:sp>
      <p:sp>
        <p:nvSpPr>
          <p:cNvPr id="268" name="Google Shape;268;p24"/>
          <p:cNvSpPr txBox="1"/>
          <p:nvPr/>
        </p:nvSpPr>
        <p:spPr>
          <a:xfrm>
            <a:off x="4820763" y="2910162"/>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Life – Newcastle-upon-Tyne</a:t>
            </a:r>
            <a:endParaRPr/>
          </a:p>
        </p:txBody>
      </p:sp>
      <p:sp>
        <p:nvSpPr>
          <p:cNvPr id="269" name="Google Shape;269;p24"/>
          <p:cNvSpPr txBox="1"/>
          <p:nvPr/>
        </p:nvSpPr>
        <p:spPr>
          <a:xfrm>
            <a:off x="56146" y="7434080"/>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Bristol Science Centre - Bristol</a:t>
            </a:r>
            <a:endParaRPr/>
          </a:p>
        </p:txBody>
      </p:sp>
      <p:sp>
        <p:nvSpPr>
          <p:cNvPr id="270" name="Google Shape;270;p24"/>
          <p:cNvSpPr txBox="1"/>
          <p:nvPr/>
        </p:nvSpPr>
        <p:spPr>
          <a:xfrm>
            <a:off x="4820763" y="3942441"/>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Cambridge Science Centre - Cambridge</a:t>
            </a:r>
            <a:endParaRPr/>
          </a:p>
        </p:txBody>
      </p:sp>
      <p:sp>
        <p:nvSpPr>
          <p:cNvPr id="271" name="Google Shape;271;p24"/>
          <p:cNvSpPr txBox="1"/>
          <p:nvPr/>
        </p:nvSpPr>
        <p:spPr>
          <a:xfrm>
            <a:off x="48738" y="4127685"/>
            <a:ext cx="2190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Anglesey Sea Zoo - Anglesey</a:t>
            </a:r>
            <a:endParaRPr/>
          </a:p>
        </p:txBody>
      </p:sp>
      <p:cxnSp>
        <p:nvCxnSpPr>
          <p:cNvPr id="272" name="Google Shape;272;p24"/>
          <p:cNvCxnSpPr/>
          <p:nvPr/>
        </p:nvCxnSpPr>
        <p:spPr>
          <a:xfrm>
            <a:off x="2510950" y="1862696"/>
            <a:ext cx="952500" cy="1757413"/>
          </a:xfrm>
          <a:prstGeom prst="straightConnector1">
            <a:avLst/>
          </a:prstGeom>
          <a:noFill/>
          <a:ln cap="flat" cmpd="sng" w="28575">
            <a:solidFill>
              <a:srgbClr val="FF0000"/>
            </a:solidFill>
            <a:prstDash val="solid"/>
            <a:miter lim="800000"/>
            <a:headEnd len="sm" w="sm" type="none"/>
            <a:tailEnd len="med" w="med" type="triangle"/>
          </a:ln>
        </p:spPr>
      </p:cxnSp>
      <p:cxnSp>
        <p:nvCxnSpPr>
          <p:cNvPr id="273" name="Google Shape;273;p24"/>
          <p:cNvCxnSpPr/>
          <p:nvPr/>
        </p:nvCxnSpPr>
        <p:spPr>
          <a:xfrm>
            <a:off x="1894801" y="2527803"/>
            <a:ext cx="1889523" cy="1740958"/>
          </a:xfrm>
          <a:prstGeom prst="straightConnector1">
            <a:avLst/>
          </a:prstGeom>
          <a:noFill/>
          <a:ln cap="flat" cmpd="sng" w="28575">
            <a:solidFill>
              <a:srgbClr val="FF0000"/>
            </a:solidFill>
            <a:prstDash val="solid"/>
            <a:miter lim="800000"/>
            <a:headEnd len="sm" w="sm" type="none"/>
            <a:tailEnd len="med" w="med" type="triangle"/>
          </a:ln>
        </p:spPr>
      </p:cxnSp>
      <p:cxnSp>
        <p:nvCxnSpPr>
          <p:cNvPr id="274" name="Google Shape;274;p24"/>
          <p:cNvCxnSpPr/>
          <p:nvPr/>
        </p:nvCxnSpPr>
        <p:spPr>
          <a:xfrm>
            <a:off x="1482251" y="3289565"/>
            <a:ext cx="1353742" cy="733945"/>
          </a:xfrm>
          <a:prstGeom prst="straightConnector1">
            <a:avLst/>
          </a:prstGeom>
          <a:noFill/>
          <a:ln cap="flat" cmpd="sng" w="28575">
            <a:solidFill>
              <a:srgbClr val="FF0000"/>
            </a:solidFill>
            <a:prstDash val="solid"/>
            <a:miter lim="800000"/>
            <a:headEnd len="sm" w="sm" type="none"/>
            <a:tailEnd len="med" w="med" type="triangle"/>
          </a:ln>
        </p:spPr>
      </p:cxnSp>
      <p:cxnSp>
        <p:nvCxnSpPr>
          <p:cNvPr id="275" name="Google Shape;275;p24"/>
          <p:cNvCxnSpPr/>
          <p:nvPr/>
        </p:nvCxnSpPr>
        <p:spPr>
          <a:xfrm>
            <a:off x="1682870" y="4583825"/>
            <a:ext cx="1528171" cy="138540"/>
          </a:xfrm>
          <a:prstGeom prst="straightConnector1">
            <a:avLst/>
          </a:prstGeom>
          <a:noFill/>
          <a:ln cap="flat" cmpd="sng" w="28575">
            <a:solidFill>
              <a:srgbClr val="FF0000"/>
            </a:solidFill>
            <a:prstDash val="solid"/>
            <a:miter lim="800000"/>
            <a:headEnd len="sm" w="sm" type="none"/>
            <a:tailEnd len="med" w="med" type="triangle"/>
          </a:ln>
        </p:spPr>
      </p:cxnSp>
      <p:cxnSp>
        <p:nvCxnSpPr>
          <p:cNvPr id="276" name="Google Shape;276;p24"/>
          <p:cNvCxnSpPr/>
          <p:nvPr/>
        </p:nvCxnSpPr>
        <p:spPr>
          <a:xfrm flipH="1" rot="10800000">
            <a:off x="1300977" y="5037429"/>
            <a:ext cx="2581574" cy="272134"/>
          </a:xfrm>
          <a:prstGeom prst="straightConnector1">
            <a:avLst/>
          </a:prstGeom>
          <a:noFill/>
          <a:ln cap="flat" cmpd="sng" w="28575">
            <a:solidFill>
              <a:srgbClr val="FF0000"/>
            </a:solidFill>
            <a:prstDash val="solid"/>
            <a:miter lim="800000"/>
            <a:headEnd len="sm" w="sm" type="none"/>
            <a:tailEnd len="med" w="med" type="triangle"/>
          </a:ln>
        </p:spPr>
      </p:cxnSp>
      <p:cxnSp>
        <p:nvCxnSpPr>
          <p:cNvPr id="277" name="Google Shape;277;p24"/>
          <p:cNvCxnSpPr/>
          <p:nvPr/>
        </p:nvCxnSpPr>
        <p:spPr>
          <a:xfrm flipH="1" rot="10800000">
            <a:off x="1980680" y="5537385"/>
            <a:ext cx="1382315" cy="362366"/>
          </a:xfrm>
          <a:prstGeom prst="straightConnector1">
            <a:avLst/>
          </a:prstGeom>
          <a:noFill/>
          <a:ln cap="flat" cmpd="sng" w="28575">
            <a:solidFill>
              <a:srgbClr val="FF0000"/>
            </a:solidFill>
            <a:prstDash val="solid"/>
            <a:miter lim="800000"/>
            <a:headEnd len="sm" w="sm" type="none"/>
            <a:tailEnd len="med" w="med" type="triangle"/>
          </a:ln>
        </p:spPr>
      </p:cxnSp>
      <p:cxnSp>
        <p:nvCxnSpPr>
          <p:cNvPr id="278" name="Google Shape;278;p24"/>
          <p:cNvCxnSpPr/>
          <p:nvPr/>
        </p:nvCxnSpPr>
        <p:spPr>
          <a:xfrm flipH="1" rot="10800000">
            <a:off x="1682870" y="5924995"/>
            <a:ext cx="1637706" cy="876038"/>
          </a:xfrm>
          <a:prstGeom prst="straightConnector1">
            <a:avLst/>
          </a:prstGeom>
          <a:noFill/>
          <a:ln cap="flat" cmpd="sng" w="28575">
            <a:solidFill>
              <a:srgbClr val="FF0000"/>
            </a:solidFill>
            <a:prstDash val="solid"/>
            <a:miter lim="800000"/>
            <a:headEnd len="sm" w="sm" type="none"/>
            <a:tailEnd len="med" w="med" type="triangle"/>
          </a:ln>
        </p:spPr>
      </p:cxnSp>
      <p:cxnSp>
        <p:nvCxnSpPr>
          <p:cNvPr id="279" name="Google Shape;279;p24"/>
          <p:cNvCxnSpPr/>
          <p:nvPr/>
        </p:nvCxnSpPr>
        <p:spPr>
          <a:xfrm flipH="1" rot="10800000">
            <a:off x="1682870" y="5736445"/>
            <a:ext cx="2101454" cy="1773515"/>
          </a:xfrm>
          <a:prstGeom prst="straightConnector1">
            <a:avLst/>
          </a:prstGeom>
          <a:noFill/>
          <a:ln cap="flat" cmpd="sng" w="28575">
            <a:solidFill>
              <a:srgbClr val="FF0000"/>
            </a:solidFill>
            <a:prstDash val="solid"/>
            <a:miter lim="800000"/>
            <a:headEnd len="sm" w="sm" type="none"/>
            <a:tailEnd len="med" w="med" type="triangle"/>
          </a:ln>
        </p:spPr>
      </p:cxnSp>
      <p:cxnSp>
        <p:nvCxnSpPr>
          <p:cNvPr id="280" name="Google Shape;280;p24"/>
          <p:cNvCxnSpPr/>
          <p:nvPr/>
        </p:nvCxnSpPr>
        <p:spPr>
          <a:xfrm flipH="1" rot="10800000">
            <a:off x="2080989" y="5777262"/>
            <a:ext cx="1848777" cy="2454908"/>
          </a:xfrm>
          <a:prstGeom prst="straightConnector1">
            <a:avLst/>
          </a:prstGeom>
          <a:noFill/>
          <a:ln cap="flat" cmpd="sng" w="28575">
            <a:solidFill>
              <a:srgbClr val="FF0000"/>
            </a:solidFill>
            <a:prstDash val="solid"/>
            <a:miter lim="800000"/>
            <a:headEnd len="sm" w="sm" type="none"/>
            <a:tailEnd len="med" w="med" type="triangle"/>
          </a:ln>
        </p:spPr>
      </p:cxnSp>
      <p:cxnSp>
        <p:nvCxnSpPr>
          <p:cNvPr id="281" name="Google Shape;281;p24"/>
          <p:cNvCxnSpPr/>
          <p:nvPr/>
        </p:nvCxnSpPr>
        <p:spPr>
          <a:xfrm flipH="1" rot="10800000">
            <a:off x="3005377" y="5818572"/>
            <a:ext cx="1037676" cy="2784940"/>
          </a:xfrm>
          <a:prstGeom prst="straightConnector1">
            <a:avLst/>
          </a:prstGeom>
          <a:noFill/>
          <a:ln cap="flat" cmpd="sng" w="28575">
            <a:solidFill>
              <a:srgbClr val="FF0000"/>
            </a:solidFill>
            <a:prstDash val="solid"/>
            <a:miter lim="800000"/>
            <a:headEnd len="sm" w="sm" type="none"/>
            <a:tailEnd len="med" w="med" type="triangle"/>
          </a:ln>
        </p:spPr>
      </p:cxnSp>
      <p:cxnSp>
        <p:nvCxnSpPr>
          <p:cNvPr id="282" name="Google Shape;282;p24"/>
          <p:cNvCxnSpPr/>
          <p:nvPr/>
        </p:nvCxnSpPr>
        <p:spPr>
          <a:xfrm flipH="1" rot="10800000">
            <a:off x="4174107" y="5970972"/>
            <a:ext cx="21346" cy="2760947"/>
          </a:xfrm>
          <a:prstGeom prst="straightConnector1">
            <a:avLst/>
          </a:prstGeom>
          <a:noFill/>
          <a:ln cap="flat" cmpd="sng" w="28575">
            <a:solidFill>
              <a:srgbClr val="FF0000"/>
            </a:solidFill>
            <a:prstDash val="solid"/>
            <a:miter lim="800000"/>
            <a:headEnd len="sm" w="sm" type="none"/>
            <a:tailEnd len="med" w="med" type="triangle"/>
          </a:ln>
        </p:spPr>
      </p:cxnSp>
      <p:cxnSp>
        <p:nvCxnSpPr>
          <p:cNvPr id="283" name="Google Shape;283;p24"/>
          <p:cNvCxnSpPr/>
          <p:nvPr/>
        </p:nvCxnSpPr>
        <p:spPr>
          <a:xfrm rot="10800000">
            <a:off x="4349872" y="5777262"/>
            <a:ext cx="109944" cy="1904907"/>
          </a:xfrm>
          <a:prstGeom prst="straightConnector1">
            <a:avLst/>
          </a:prstGeom>
          <a:noFill/>
          <a:ln cap="flat" cmpd="sng" w="28575">
            <a:solidFill>
              <a:srgbClr val="FF0000"/>
            </a:solidFill>
            <a:prstDash val="solid"/>
            <a:miter lim="800000"/>
            <a:headEnd len="sm" w="sm" type="none"/>
            <a:tailEnd len="med" w="med" type="triangle"/>
          </a:ln>
        </p:spPr>
      </p:cxnSp>
      <p:cxnSp>
        <p:nvCxnSpPr>
          <p:cNvPr id="284" name="Google Shape;284;p24"/>
          <p:cNvCxnSpPr/>
          <p:nvPr/>
        </p:nvCxnSpPr>
        <p:spPr>
          <a:xfrm rot="10800000">
            <a:off x="4459816" y="5777262"/>
            <a:ext cx="360948" cy="952453"/>
          </a:xfrm>
          <a:prstGeom prst="straightConnector1">
            <a:avLst/>
          </a:prstGeom>
          <a:noFill/>
          <a:ln cap="flat" cmpd="sng" w="28575">
            <a:solidFill>
              <a:srgbClr val="FF0000"/>
            </a:solidFill>
            <a:prstDash val="solid"/>
            <a:miter lim="800000"/>
            <a:headEnd len="sm" w="sm" type="none"/>
            <a:tailEnd len="med" w="med" type="triangle"/>
          </a:ln>
        </p:spPr>
      </p:cxnSp>
      <p:cxnSp>
        <p:nvCxnSpPr>
          <p:cNvPr id="285" name="Google Shape;285;p24"/>
          <p:cNvCxnSpPr/>
          <p:nvPr/>
        </p:nvCxnSpPr>
        <p:spPr>
          <a:xfrm flipH="1">
            <a:off x="4485857" y="5261521"/>
            <a:ext cx="804099" cy="418614"/>
          </a:xfrm>
          <a:prstGeom prst="straightConnector1">
            <a:avLst/>
          </a:prstGeom>
          <a:noFill/>
          <a:ln cap="flat" cmpd="sng" w="28575">
            <a:solidFill>
              <a:srgbClr val="FF0000"/>
            </a:solidFill>
            <a:prstDash val="solid"/>
            <a:miter lim="800000"/>
            <a:headEnd len="sm" w="sm" type="none"/>
            <a:tailEnd len="med" w="med" type="triangle"/>
          </a:ln>
        </p:spPr>
      </p:cxnSp>
      <p:cxnSp>
        <p:nvCxnSpPr>
          <p:cNvPr id="286" name="Google Shape;286;p24"/>
          <p:cNvCxnSpPr/>
          <p:nvPr/>
        </p:nvCxnSpPr>
        <p:spPr>
          <a:xfrm flipH="1">
            <a:off x="4493190" y="4211451"/>
            <a:ext cx="394717" cy="1128313"/>
          </a:xfrm>
          <a:prstGeom prst="straightConnector1">
            <a:avLst/>
          </a:prstGeom>
          <a:noFill/>
          <a:ln cap="flat" cmpd="sng" w="28575">
            <a:solidFill>
              <a:srgbClr val="FF0000"/>
            </a:solidFill>
            <a:prstDash val="solid"/>
            <a:miter lim="800000"/>
            <a:headEnd len="sm" w="sm" type="none"/>
            <a:tailEnd len="med" w="med" type="triangle"/>
          </a:ln>
        </p:spPr>
      </p:cxnSp>
      <p:cxnSp>
        <p:nvCxnSpPr>
          <p:cNvPr id="287" name="Google Shape;287;p24"/>
          <p:cNvCxnSpPr/>
          <p:nvPr/>
        </p:nvCxnSpPr>
        <p:spPr>
          <a:xfrm flipH="1">
            <a:off x="4344648" y="3188652"/>
            <a:ext cx="394717" cy="1128313"/>
          </a:xfrm>
          <a:prstGeom prst="straightConnector1">
            <a:avLst/>
          </a:prstGeom>
          <a:noFill/>
          <a:ln cap="flat" cmpd="sng" w="28575">
            <a:solidFill>
              <a:srgbClr val="FF0000"/>
            </a:solidFill>
            <a:prstDash val="solid"/>
            <a:miter lim="800000"/>
            <a:headEnd len="sm" w="sm" type="none"/>
            <a:tailEnd len="med" w="med" type="triangle"/>
          </a:ln>
        </p:spPr>
      </p:cxnSp>
      <p:cxnSp>
        <p:nvCxnSpPr>
          <p:cNvPr id="288" name="Google Shape;288;p24"/>
          <p:cNvCxnSpPr/>
          <p:nvPr/>
        </p:nvCxnSpPr>
        <p:spPr>
          <a:xfrm flipH="1">
            <a:off x="4000887" y="2526684"/>
            <a:ext cx="394717" cy="1128313"/>
          </a:xfrm>
          <a:prstGeom prst="straightConnector1">
            <a:avLst/>
          </a:prstGeom>
          <a:noFill/>
          <a:ln cap="flat" cmpd="sng" w="28575">
            <a:solidFill>
              <a:srgbClr val="FF0000"/>
            </a:solidFill>
            <a:prstDash val="solid"/>
            <a:miter lim="800000"/>
            <a:headEnd len="sm" w="sm" type="none"/>
            <a:tailEnd len="med" w="med" type="triangle"/>
          </a:ln>
        </p:spPr>
      </p:cxnSp>
      <p:cxnSp>
        <p:nvCxnSpPr>
          <p:cNvPr id="289" name="Google Shape;289;p24"/>
          <p:cNvCxnSpPr/>
          <p:nvPr/>
        </p:nvCxnSpPr>
        <p:spPr>
          <a:xfrm flipH="1">
            <a:off x="3882551" y="1879258"/>
            <a:ext cx="225339" cy="1227696"/>
          </a:xfrm>
          <a:prstGeom prst="straightConnector1">
            <a:avLst/>
          </a:prstGeom>
          <a:noFill/>
          <a:ln cap="flat" cmpd="sng" w="28575">
            <a:solidFill>
              <a:srgbClr val="FF0000"/>
            </a:solidFill>
            <a:prstDash val="solid"/>
            <a:miter lim="800000"/>
            <a:headEnd len="sm" w="sm" type="none"/>
            <a:tailEnd len="med" w="med" type="triangle"/>
          </a:ln>
        </p:spPr>
      </p:cxnSp>
      <p:sp>
        <p:nvSpPr>
          <p:cNvPr id="290" name="Google Shape;290;p24"/>
          <p:cNvSpPr/>
          <p:nvPr/>
        </p:nvSpPr>
        <p:spPr>
          <a:xfrm>
            <a:off x="174097" y="296259"/>
            <a:ext cx="62444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C55A11"/>
                </a:solidFill>
                <a:latin typeface="Calibri"/>
                <a:ea typeface="Calibri"/>
                <a:cs typeface="Calibri"/>
                <a:sym typeface="Calibri"/>
              </a:rPr>
              <a:t>Ideas for Day Trips</a:t>
            </a:r>
            <a:endParaRPr b="1" sz="1800">
              <a:solidFill>
                <a:srgbClr val="C55A11"/>
              </a:solidFill>
              <a:latin typeface="Calibri"/>
              <a:ea typeface="Calibri"/>
              <a:cs typeface="Calibri"/>
              <a:sym typeface="Calibri"/>
            </a:endParaRPr>
          </a:p>
        </p:txBody>
      </p:sp>
      <p:sp>
        <p:nvSpPr>
          <p:cNvPr id="291" name="Google Shape;291;p24"/>
          <p:cNvSpPr txBox="1"/>
          <p:nvPr/>
        </p:nvSpPr>
        <p:spPr>
          <a:xfrm>
            <a:off x="179675" y="838222"/>
            <a:ext cx="6360947" cy="27699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If you are on holiday in the UK, or on a staycation at home, why not plan a day trip to one of these :</a:t>
            </a:r>
            <a:endParaRPr/>
          </a:p>
        </p:txBody>
      </p:sp>
      <p:pic>
        <p:nvPicPr>
          <p:cNvPr id="292" name="Google Shape;292;p24"/>
          <p:cNvPicPr preferRelativeResize="0"/>
          <p:nvPr/>
        </p:nvPicPr>
        <p:blipFill rotWithShape="1">
          <a:blip r:embed="rId4">
            <a:alphaModFix/>
          </a:blip>
          <a:srcRect b="0" l="0" r="0" t="0"/>
          <a:stretch/>
        </p:blipFill>
        <p:spPr>
          <a:xfrm>
            <a:off x="5734050" y="105347"/>
            <a:ext cx="1123950" cy="542836"/>
          </a:xfrm>
          <a:prstGeom prst="rect">
            <a:avLst/>
          </a:prstGeom>
          <a:noFill/>
          <a:ln>
            <a:noFill/>
          </a:ln>
        </p:spPr>
      </p:pic>
      <p:sp>
        <p:nvSpPr>
          <p:cNvPr id="293" name="Google Shape;293;p24"/>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txBox="1"/>
          <p:nvPr/>
        </p:nvSpPr>
        <p:spPr>
          <a:xfrm>
            <a:off x="297867" y="908945"/>
            <a:ext cx="6062247" cy="24622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If you are on holiday in the UK, or on a staycation at home, why not plan a day trip to one of these :</a:t>
            </a:r>
            <a:endParaRPr/>
          </a:p>
        </p:txBody>
      </p:sp>
      <p:sp>
        <p:nvSpPr>
          <p:cNvPr id="299" name="Google Shape;299;p25"/>
          <p:cNvSpPr/>
          <p:nvPr/>
        </p:nvSpPr>
        <p:spPr>
          <a:xfrm>
            <a:off x="297867" y="1637038"/>
            <a:ext cx="6062247" cy="750975"/>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Remember there are also lots of zoos, wildlife and safari parks across the country, here are some you may not have heard of or considered: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Colchester Zoo, Cotswold Wildlife Park, Banham Zoo (Norfolk), Tropical Birdland (Leicestershire), Yorkshire Wildlife Park, Peak Wildlife Park, International Centre for Birds of Prey (York), Blackpool Zoo, Beale Park (Reading)</a:t>
            </a:r>
            <a:endParaRPr/>
          </a:p>
        </p:txBody>
      </p:sp>
      <p:sp>
        <p:nvSpPr>
          <p:cNvPr id="300" name="Google Shape;300;p25"/>
          <p:cNvSpPr/>
          <p:nvPr/>
        </p:nvSpPr>
        <p:spPr>
          <a:xfrm>
            <a:off x="297866" y="2597246"/>
            <a:ext cx="6062247" cy="113492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There are also hundreds of nature reserves (some of which are free) located all over the country including:</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RSPB sites at Lochwinnoch, Saltholme, Fairburn Ings, Old Moor, Conwy, Minsmere, Rainham Marshes, Pulborough Brooks, Radipole Lake, Newport Wetlands.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Wildlife Trust Reserves and others at Rutland Water, Pensthorpe, Insh Marshes, Attenborough Centre, Inversnaid,  Skomer, Loch Garten, Donna Nook, Chapmans Well, Woodwalton Fen, London Wetland Centre, Martin Down and Woolston Eyes Reserve.</a:t>
            </a:r>
            <a:endParaRPr/>
          </a:p>
        </p:txBody>
      </p:sp>
      <p:sp>
        <p:nvSpPr>
          <p:cNvPr id="301" name="Google Shape;301;p25"/>
          <p:cNvSpPr/>
          <p:nvPr/>
        </p:nvSpPr>
        <p:spPr>
          <a:xfrm>
            <a:off x="297865" y="3857919"/>
            <a:ext cx="6062247" cy="1661224"/>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Many organisations also have opportunities for people to volunteer over the summer months, this might include working in a shop/café/visitor centre, helping with site maintenance or taking part in biological surveys. Not only is this great experience, it looks great on a job or UCAS application.</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For opportunities keep an eye out in your local press, on social media, or look at the websites of organisations like the RSPB, Wildlife Trust, National Trust or Wildlife &amp; Wetland Trust.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There are also probably lots of smaller organisations near you who would also appreciate any support you can give!</a:t>
            </a:r>
            <a:endParaRPr/>
          </a:p>
        </p:txBody>
      </p:sp>
      <p:pic>
        <p:nvPicPr>
          <p:cNvPr id="302" name="Google Shape;302;p25"/>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sp>
        <p:nvSpPr>
          <p:cNvPr id="303" name="Google Shape;303;p25"/>
          <p:cNvSpPr/>
          <p:nvPr/>
        </p:nvSpPr>
        <p:spPr>
          <a:xfrm>
            <a:off x="206761" y="295558"/>
            <a:ext cx="62444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C55A11"/>
                </a:solidFill>
                <a:latin typeface="Calibri"/>
                <a:ea typeface="Calibri"/>
                <a:cs typeface="Calibri"/>
                <a:sym typeface="Calibri"/>
              </a:rPr>
              <a:t>Ideas for Day Trips</a:t>
            </a:r>
            <a:endParaRPr b="1" sz="1800">
              <a:solidFill>
                <a:srgbClr val="C55A11"/>
              </a:solidFill>
              <a:latin typeface="Calibri"/>
              <a:ea typeface="Calibri"/>
              <a:cs typeface="Calibri"/>
              <a:sym typeface="Calibri"/>
            </a:endParaRPr>
          </a:p>
        </p:txBody>
      </p:sp>
      <p:sp>
        <p:nvSpPr>
          <p:cNvPr id="304" name="Google Shape;304;p25"/>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txBox="1"/>
          <p:nvPr/>
        </p:nvSpPr>
        <p:spPr>
          <a:xfrm>
            <a:off x="297867" y="808865"/>
            <a:ext cx="6393058" cy="66749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200">
                <a:solidFill>
                  <a:schemeClr val="dk1"/>
                </a:solidFill>
                <a:latin typeface="Calibri"/>
                <a:ea typeface="Calibri"/>
                <a:cs typeface="Calibri"/>
                <a:sym typeface="Calibri"/>
              </a:rPr>
              <a:t>Science communication is essential in the modern world and all the big scientific companies, researchers and institutions have their own social media accounts. Here are some of our top tips to keep up to date with developing news or interesting stories:</a:t>
            </a:r>
            <a:endParaRPr/>
          </a:p>
        </p:txBody>
      </p:sp>
      <p:sp>
        <p:nvSpPr>
          <p:cNvPr id="310" name="Google Shape;310;p26"/>
          <p:cNvSpPr/>
          <p:nvPr/>
        </p:nvSpPr>
        <p:spPr>
          <a:xfrm>
            <a:off x="297867" y="1637038"/>
            <a:ext cx="5431808" cy="5016758"/>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Follow on Twitter:</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Commander Chris Hadfield – former resident aboard the International Space Station @cmdrhadfield</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Tiktaalik roseae – a 375 million year old fossil fish with its own Twitter account!</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@tiktaalikroseae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NASA’s Voyager 2 – a satellite launched nearly 40 years ago that is now travelling beyond our Solar System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@NSFVoyager2</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Neil dGrasse Tyson – Director of the Hayden Planetarium in New York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@neiltyson</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Sci Curious – feed from writer and Bethany Brookshire tweeting about good, bad and weird neuroscience</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@scicurious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The SETI Institute – The Search for Extra Terrestrial Intelligence, be the first to know what they find!</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@setiinstitute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Carl Zimmer – Science writer Carl blogs about the life sciences</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@carlzimmer</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Phil Plait – tweets about astronomy and bad science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@badastronomer</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Virginia Hughes – science journalist and blogger for National Geographic, keep up to date with neuroscience, genetics and behaviour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@virginiahughes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Maryn McKenna – science journalist who writes about antibiotic resistance</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@marynmck</a:t>
            </a:r>
            <a:endParaRPr/>
          </a:p>
        </p:txBody>
      </p:sp>
      <p:pic>
        <p:nvPicPr>
          <p:cNvPr id="311" name="Google Shape;311;p26"/>
          <p:cNvPicPr preferRelativeResize="0"/>
          <p:nvPr/>
        </p:nvPicPr>
        <p:blipFill rotWithShape="1">
          <a:blip r:embed="rId3">
            <a:alphaModFix/>
          </a:blip>
          <a:srcRect b="0" l="0" r="0" t="0"/>
          <a:stretch/>
        </p:blipFill>
        <p:spPr>
          <a:xfrm>
            <a:off x="5901125" y="1637038"/>
            <a:ext cx="789800" cy="789800"/>
          </a:xfrm>
          <a:prstGeom prst="rect">
            <a:avLst/>
          </a:prstGeom>
          <a:noFill/>
          <a:ln>
            <a:noFill/>
          </a:ln>
        </p:spPr>
      </p:pic>
      <p:sp>
        <p:nvSpPr>
          <p:cNvPr id="312" name="Google Shape;312;p26"/>
          <p:cNvSpPr/>
          <p:nvPr/>
        </p:nvSpPr>
        <p:spPr>
          <a:xfrm>
            <a:off x="297866" y="7105717"/>
            <a:ext cx="5431809" cy="2246769"/>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Find on Facebook:</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Nature - the profile page for nature.com for news, features, research and events from Nature Publishing Group</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Marin Conservation Institute – publishes the latest science to identify important marine ecosystems around the world.</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National Geographic - since 1888, National Geographic has travelled the Earth, sharing its amazing stories in pictures and words.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Science News Magazine - Science covers important and emerging research in all fields of science.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BBC Science News - The latest BBC Science and Environment News: breaking news, analysis and debate on science and nature around the world. </a:t>
            </a:r>
            <a:endParaRPr/>
          </a:p>
        </p:txBody>
      </p:sp>
      <p:pic>
        <p:nvPicPr>
          <p:cNvPr id="313" name="Google Shape;313;p26"/>
          <p:cNvPicPr preferRelativeResize="0"/>
          <p:nvPr/>
        </p:nvPicPr>
        <p:blipFill rotWithShape="1">
          <a:blip r:embed="rId4">
            <a:alphaModFix/>
          </a:blip>
          <a:srcRect b="0" l="0" r="0" t="0"/>
          <a:stretch/>
        </p:blipFill>
        <p:spPr>
          <a:xfrm>
            <a:off x="5901125" y="7105717"/>
            <a:ext cx="937845" cy="838421"/>
          </a:xfrm>
          <a:prstGeom prst="rect">
            <a:avLst/>
          </a:prstGeom>
          <a:noFill/>
          <a:ln>
            <a:noFill/>
          </a:ln>
        </p:spPr>
      </p:pic>
      <p:pic>
        <p:nvPicPr>
          <p:cNvPr id="314" name="Google Shape;314;p26"/>
          <p:cNvPicPr preferRelativeResize="0"/>
          <p:nvPr/>
        </p:nvPicPr>
        <p:blipFill rotWithShape="1">
          <a:blip r:embed="rId5">
            <a:alphaModFix/>
          </a:blip>
          <a:srcRect b="0" l="0" r="0" t="0"/>
          <a:stretch/>
        </p:blipFill>
        <p:spPr>
          <a:xfrm>
            <a:off x="5734050" y="105347"/>
            <a:ext cx="1123950" cy="542836"/>
          </a:xfrm>
          <a:prstGeom prst="rect">
            <a:avLst/>
          </a:prstGeom>
          <a:noFill/>
          <a:ln>
            <a:noFill/>
          </a:ln>
        </p:spPr>
      </p:pic>
      <p:sp>
        <p:nvSpPr>
          <p:cNvPr id="315" name="Google Shape;315;p26"/>
          <p:cNvSpPr txBox="1"/>
          <p:nvPr/>
        </p:nvSpPr>
        <p:spPr>
          <a:xfrm>
            <a:off x="297866" y="376765"/>
            <a:ext cx="479483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C55A11"/>
                </a:solidFill>
                <a:latin typeface="Calibri"/>
                <a:ea typeface="Calibri"/>
                <a:cs typeface="Calibri"/>
                <a:sym typeface="Calibri"/>
              </a:rPr>
              <a:t>Science on Social Media</a:t>
            </a:r>
            <a:endParaRPr/>
          </a:p>
        </p:txBody>
      </p:sp>
      <p:sp>
        <p:nvSpPr>
          <p:cNvPr id="316" name="Google Shape;316;p26"/>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nvSpPr>
        <p:spPr>
          <a:xfrm>
            <a:off x="282388" y="994245"/>
            <a:ext cx="6397811" cy="47577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46">
                <a:solidFill>
                  <a:schemeClr val="dk1"/>
                </a:solidFill>
                <a:latin typeface="Calibri"/>
                <a:ea typeface="Calibri"/>
                <a:cs typeface="Calibri"/>
                <a:sym typeface="Calibri"/>
              </a:rPr>
              <a:t>These websites all offer an amazing collection of resources that you should use again and again through out your course. </a:t>
            </a:r>
            <a:endParaRPr/>
          </a:p>
        </p:txBody>
      </p:sp>
      <p:pic>
        <p:nvPicPr>
          <p:cNvPr id="322" name="Google Shape;322;p27"/>
          <p:cNvPicPr preferRelativeResize="0"/>
          <p:nvPr/>
        </p:nvPicPr>
        <p:blipFill rotWithShape="1">
          <a:blip r:embed="rId3">
            <a:alphaModFix/>
          </a:blip>
          <a:srcRect b="75849" l="20235" r="54548" t="10732"/>
          <a:stretch/>
        </p:blipFill>
        <p:spPr>
          <a:xfrm>
            <a:off x="4299717" y="1761544"/>
            <a:ext cx="2271519" cy="919426"/>
          </a:xfrm>
          <a:prstGeom prst="rect">
            <a:avLst/>
          </a:prstGeom>
          <a:noFill/>
          <a:ln>
            <a:noFill/>
          </a:ln>
        </p:spPr>
      </p:pic>
      <p:sp>
        <p:nvSpPr>
          <p:cNvPr id="323" name="Google Shape;323;p27"/>
          <p:cNvSpPr txBox="1"/>
          <p:nvPr/>
        </p:nvSpPr>
        <p:spPr>
          <a:xfrm>
            <a:off x="4243502" y="2759736"/>
            <a:ext cx="226091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At GCSE you learnt how genetic diseases are inherited. In this virtual fly lab you get to breed fruit flies to investigate how different features are passed on. </a:t>
            </a:r>
            <a:r>
              <a:rPr lang="en-GB" sz="1000" u="sng">
                <a:solidFill>
                  <a:schemeClr val="hlink"/>
                </a:solidFill>
                <a:latin typeface="Calibri"/>
                <a:ea typeface="Calibri"/>
                <a:cs typeface="Calibri"/>
                <a:sym typeface="Calibri"/>
                <a:hlinkClick r:id="rId4"/>
              </a:rPr>
              <a:t>http://sciencecourseware.org/vcise/drosophila/</a:t>
            </a:r>
            <a:r>
              <a:rPr lang="en-GB" sz="1000">
                <a:solidFill>
                  <a:schemeClr val="dk1"/>
                </a:solidFill>
                <a:latin typeface="Calibri"/>
                <a:ea typeface="Calibri"/>
                <a:cs typeface="Calibri"/>
                <a:sym typeface="Calibri"/>
              </a:rPr>
              <a:t>  </a:t>
            </a:r>
            <a:endParaRPr/>
          </a:p>
        </p:txBody>
      </p:sp>
      <p:pic>
        <p:nvPicPr>
          <p:cNvPr id="324" name="Google Shape;324;p27"/>
          <p:cNvPicPr preferRelativeResize="0"/>
          <p:nvPr/>
        </p:nvPicPr>
        <p:blipFill rotWithShape="1">
          <a:blip r:embed="rId5">
            <a:alphaModFix/>
          </a:blip>
          <a:srcRect b="30330" l="14240" r="15790" t="8823"/>
          <a:stretch/>
        </p:blipFill>
        <p:spPr>
          <a:xfrm>
            <a:off x="329571" y="1761544"/>
            <a:ext cx="1880518" cy="919426"/>
          </a:xfrm>
          <a:prstGeom prst="rect">
            <a:avLst/>
          </a:prstGeom>
          <a:noFill/>
          <a:ln>
            <a:noFill/>
          </a:ln>
        </p:spPr>
      </p:pic>
      <p:sp>
        <p:nvSpPr>
          <p:cNvPr id="325" name="Google Shape;325;p27"/>
          <p:cNvSpPr txBox="1"/>
          <p:nvPr/>
        </p:nvSpPr>
        <p:spPr>
          <a:xfrm>
            <a:off x="329571" y="2747219"/>
            <a:ext cx="175949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Probably the best website on Biology….</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Learn Genetics from Utah University has so much that is pitched at an appropriate level for you and has lots of interactive resources to explore, everything from why some people can taste bitter berries to how we clone mice or make glow in the dark jelly fish. </a:t>
            </a:r>
            <a:endParaRPr/>
          </a:p>
          <a:p>
            <a:pPr indent="0" lvl="0" marL="0" marR="0" rtl="0" algn="l">
              <a:spcBef>
                <a:spcPts val="0"/>
              </a:spcBef>
              <a:spcAft>
                <a:spcPts val="0"/>
              </a:spcAft>
              <a:buNone/>
            </a:pPr>
            <a:r>
              <a:rPr lang="en-GB" sz="1000" u="sng">
                <a:solidFill>
                  <a:schemeClr val="hlink"/>
                </a:solidFill>
                <a:latin typeface="Calibri"/>
                <a:ea typeface="Calibri"/>
                <a:cs typeface="Calibri"/>
                <a:sym typeface="Calibri"/>
                <a:hlinkClick r:id="rId6"/>
              </a:rPr>
              <a:t>http://learn.genetics.utah.edu/</a:t>
            </a:r>
            <a:r>
              <a:rPr lang="en-GB" sz="1000">
                <a:solidFill>
                  <a:schemeClr val="dk1"/>
                </a:solidFill>
                <a:latin typeface="Calibri"/>
                <a:ea typeface="Calibri"/>
                <a:cs typeface="Calibri"/>
                <a:sym typeface="Calibri"/>
              </a:rPr>
              <a:t>   </a:t>
            </a:r>
            <a:endParaRPr/>
          </a:p>
        </p:txBody>
      </p:sp>
      <p:sp>
        <p:nvSpPr>
          <p:cNvPr id="326" name="Google Shape;326;p27"/>
          <p:cNvSpPr txBox="1"/>
          <p:nvPr/>
        </p:nvSpPr>
        <p:spPr>
          <a:xfrm>
            <a:off x="4299717" y="6301024"/>
            <a:ext cx="2206353"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Ok, so not a website, but a video you definitely want to watch. One of the first topics you will learn about is the amazing structure of the cell. This BBC film shows the fascinating workings of a cell… a touch more detailed than the “fried egg” model you might have seen. </a:t>
            </a:r>
            <a:endParaRPr/>
          </a:p>
          <a:p>
            <a:pPr indent="0" lvl="0" marL="0" marR="0" rtl="0" algn="l">
              <a:spcBef>
                <a:spcPts val="0"/>
              </a:spcBef>
              <a:spcAft>
                <a:spcPts val="0"/>
              </a:spcAft>
              <a:buNone/>
            </a:pPr>
            <a:r>
              <a:rPr lang="en-GB" sz="1000" u="sng">
                <a:solidFill>
                  <a:schemeClr val="hlink"/>
                </a:solidFill>
                <a:latin typeface="Calibri"/>
                <a:ea typeface="Calibri"/>
                <a:cs typeface="Calibri"/>
                <a:sym typeface="Calibri"/>
                <a:hlinkClick r:id="rId7"/>
              </a:rPr>
              <a:t>http://www.dailymotion.com/video/xzh0kb_the-hidden-life-of-the-cell_shortfilms</a:t>
            </a: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If this link expires – google “BBC hidden life of the cell”</a:t>
            </a:r>
            <a:endParaRPr/>
          </a:p>
        </p:txBody>
      </p:sp>
      <p:pic>
        <p:nvPicPr>
          <p:cNvPr descr="http://images.entertainment.ie/images_content/rectangle/620x372/SecretLifeCell.jpg" id="327" name="Google Shape;327;p27"/>
          <p:cNvPicPr preferRelativeResize="0"/>
          <p:nvPr/>
        </p:nvPicPr>
        <p:blipFill rotWithShape="1">
          <a:blip r:embed="rId8">
            <a:alphaModFix/>
          </a:blip>
          <a:srcRect b="0" l="0" r="0" t="0"/>
          <a:stretch/>
        </p:blipFill>
        <p:spPr>
          <a:xfrm>
            <a:off x="4364883" y="5203587"/>
            <a:ext cx="1881991" cy="858675"/>
          </a:xfrm>
          <a:prstGeom prst="rect">
            <a:avLst/>
          </a:prstGeom>
          <a:noFill/>
          <a:ln>
            <a:noFill/>
          </a:ln>
        </p:spPr>
      </p:pic>
      <p:pic>
        <p:nvPicPr>
          <p:cNvPr descr="http://www.rvc.ac.uk/Media/Default/images/Study/ZSL%20standard%20black%20jpeg.gif" id="328" name="Google Shape;328;p27"/>
          <p:cNvPicPr preferRelativeResize="0"/>
          <p:nvPr/>
        </p:nvPicPr>
        <p:blipFill rotWithShape="1">
          <a:blip r:embed="rId9">
            <a:alphaModFix/>
          </a:blip>
          <a:srcRect b="0" l="0" r="0" t="0"/>
          <a:stretch/>
        </p:blipFill>
        <p:spPr>
          <a:xfrm>
            <a:off x="2485659" y="1730152"/>
            <a:ext cx="1538488" cy="1025659"/>
          </a:xfrm>
          <a:prstGeom prst="rect">
            <a:avLst/>
          </a:prstGeom>
          <a:noFill/>
          <a:ln>
            <a:noFill/>
          </a:ln>
        </p:spPr>
      </p:pic>
      <p:sp>
        <p:nvSpPr>
          <p:cNvPr id="329" name="Google Shape;329;p27"/>
          <p:cNvSpPr txBox="1"/>
          <p:nvPr/>
        </p:nvSpPr>
        <p:spPr>
          <a:xfrm>
            <a:off x="2484008" y="2826617"/>
            <a:ext cx="1759494"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In the summer you will most likely start to learn about Biodiversity and Evolution. Many Zoos have great websites, especially London Zoo. Read about some of the case studies on conservation, such as the Giant Pangolin, the only mammal with scales. </a:t>
            </a:r>
            <a:r>
              <a:rPr lang="en-GB" sz="1000" u="sng">
                <a:solidFill>
                  <a:schemeClr val="hlink"/>
                </a:solidFill>
                <a:latin typeface="Calibri"/>
                <a:ea typeface="Calibri"/>
                <a:cs typeface="Calibri"/>
                <a:sym typeface="Calibri"/>
                <a:hlinkClick r:id="rId10"/>
              </a:rPr>
              <a:t>https://www.zsl.org/conservation</a:t>
            </a:r>
            <a:r>
              <a:rPr lang="en-GB" sz="1000">
                <a:solidFill>
                  <a:schemeClr val="dk1"/>
                </a:solidFill>
                <a:latin typeface="Calibri"/>
                <a:ea typeface="Calibri"/>
                <a:cs typeface="Calibri"/>
                <a:sym typeface="Calibri"/>
              </a:rPr>
              <a:t> </a:t>
            </a:r>
            <a:endParaRPr/>
          </a:p>
        </p:txBody>
      </p:sp>
      <p:pic>
        <p:nvPicPr>
          <p:cNvPr id="330" name="Google Shape;330;p27"/>
          <p:cNvPicPr preferRelativeResize="0"/>
          <p:nvPr/>
        </p:nvPicPr>
        <p:blipFill rotWithShape="1">
          <a:blip r:embed="rId11">
            <a:alphaModFix/>
          </a:blip>
          <a:srcRect b="23849" l="19454" r="21265" t="17318"/>
          <a:stretch/>
        </p:blipFill>
        <p:spPr>
          <a:xfrm>
            <a:off x="299953" y="5171192"/>
            <a:ext cx="1881991" cy="891070"/>
          </a:xfrm>
          <a:prstGeom prst="rect">
            <a:avLst/>
          </a:prstGeom>
          <a:noFill/>
          <a:ln>
            <a:noFill/>
          </a:ln>
        </p:spPr>
      </p:pic>
      <p:sp>
        <p:nvSpPr>
          <p:cNvPr id="331" name="Google Shape;331;p27"/>
          <p:cNvSpPr txBox="1"/>
          <p:nvPr/>
        </p:nvSpPr>
        <p:spPr>
          <a:xfrm>
            <a:off x="299953" y="6301024"/>
            <a:ext cx="1759494"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DNA from the beginning is full of interactive animations that tell the story of DNA from its discovery through to advanced year 13 concepts. One to book mark! </a:t>
            </a:r>
            <a:endParaRPr/>
          </a:p>
          <a:p>
            <a:pPr indent="0" lvl="0" marL="0" marR="0" rtl="0" algn="l">
              <a:spcBef>
                <a:spcPts val="0"/>
              </a:spcBef>
              <a:spcAft>
                <a:spcPts val="0"/>
              </a:spcAft>
              <a:buNone/>
            </a:pPr>
            <a:r>
              <a:rPr lang="en-GB" sz="1000" u="sng">
                <a:solidFill>
                  <a:schemeClr val="hlink"/>
                </a:solidFill>
                <a:latin typeface="Calibri"/>
                <a:ea typeface="Calibri"/>
                <a:cs typeface="Calibri"/>
                <a:sym typeface="Calibri"/>
                <a:hlinkClick r:id="rId12"/>
              </a:rPr>
              <a:t>http://www.dnaftb.org/</a:t>
            </a:r>
            <a:r>
              <a:rPr lang="en-GB" sz="1000">
                <a:solidFill>
                  <a:schemeClr val="dk1"/>
                </a:solidFill>
                <a:latin typeface="Calibri"/>
                <a:ea typeface="Calibri"/>
                <a:cs typeface="Calibri"/>
                <a:sym typeface="Calibri"/>
              </a:rPr>
              <a:t> </a:t>
            </a:r>
            <a:endParaRPr/>
          </a:p>
        </p:txBody>
      </p:sp>
      <p:pic>
        <p:nvPicPr>
          <p:cNvPr id="332" name="Google Shape;332;p27"/>
          <p:cNvPicPr preferRelativeResize="0"/>
          <p:nvPr/>
        </p:nvPicPr>
        <p:blipFill rotWithShape="1">
          <a:blip r:embed="rId13">
            <a:alphaModFix/>
          </a:blip>
          <a:srcRect b="0" l="0" r="0" t="0"/>
          <a:stretch/>
        </p:blipFill>
        <p:spPr>
          <a:xfrm>
            <a:off x="5734050" y="105347"/>
            <a:ext cx="1123950" cy="542836"/>
          </a:xfrm>
          <a:prstGeom prst="rect">
            <a:avLst/>
          </a:prstGeom>
          <a:noFill/>
          <a:ln>
            <a:noFill/>
          </a:ln>
        </p:spPr>
      </p:pic>
      <p:sp>
        <p:nvSpPr>
          <p:cNvPr id="333" name="Google Shape;333;p27"/>
          <p:cNvSpPr txBox="1"/>
          <p:nvPr/>
        </p:nvSpPr>
        <p:spPr>
          <a:xfrm>
            <a:off x="297866" y="376765"/>
            <a:ext cx="47948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C55A11"/>
                </a:solidFill>
                <a:latin typeface="Calibri"/>
                <a:ea typeface="Calibri"/>
                <a:cs typeface="Calibri"/>
                <a:sym typeface="Calibri"/>
              </a:rPr>
              <a:t>Science websites</a:t>
            </a:r>
            <a:endParaRPr/>
          </a:p>
        </p:txBody>
      </p:sp>
      <p:sp>
        <p:nvSpPr>
          <p:cNvPr id="334" name="Google Shape;334;p27"/>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28"/>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pic>
        <p:nvPicPr>
          <p:cNvPr descr="Screen Clipping" id="340" name="Google Shape;340;p28"/>
          <p:cNvPicPr preferRelativeResize="0"/>
          <p:nvPr/>
        </p:nvPicPr>
        <p:blipFill rotWithShape="1">
          <a:blip r:embed="rId4">
            <a:alphaModFix/>
          </a:blip>
          <a:srcRect b="0" l="0" r="0" t="0"/>
          <a:stretch/>
        </p:blipFill>
        <p:spPr>
          <a:xfrm>
            <a:off x="4925748" y="2736320"/>
            <a:ext cx="1837759" cy="1485209"/>
          </a:xfrm>
          <a:prstGeom prst="rect">
            <a:avLst/>
          </a:prstGeom>
          <a:noFill/>
          <a:ln>
            <a:noFill/>
          </a:ln>
        </p:spPr>
      </p:pic>
      <p:pic>
        <p:nvPicPr>
          <p:cNvPr descr="https://darkenednotdormant.files.wordpress.com/2013/11/hl2helicon-mb_r16_s4-retouched-edit2.png?w=628&amp;h=556" id="341" name="Google Shape;341;p28"/>
          <p:cNvPicPr preferRelativeResize="0"/>
          <p:nvPr/>
        </p:nvPicPr>
        <p:blipFill rotWithShape="1">
          <a:blip r:embed="rId5">
            <a:alphaModFix/>
          </a:blip>
          <a:srcRect b="0" l="0" r="0" t="0"/>
          <a:stretch/>
        </p:blipFill>
        <p:spPr>
          <a:xfrm flipH="1">
            <a:off x="4146549" y="174608"/>
            <a:ext cx="1402716" cy="1244130"/>
          </a:xfrm>
          <a:prstGeom prst="rect">
            <a:avLst/>
          </a:prstGeom>
          <a:noFill/>
          <a:ln>
            <a:noFill/>
          </a:ln>
        </p:spPr>
      </p:pic>
      <p:sp>
        <p:nvSpPr>
          <p:cNvPr id="342" name="Google Shape;342;p28"/>
          <p:cNvSpPr txBox="1"/>
          <p:nvPr/>
        </p:nvSpPr>
        <p:spPr>
          <a:xfrm>
            <a:off x="267602" y="944193"/>
            <a:ext cx="3237597" cy="117500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050">
                <a:solidFill>
                  <a:schemeClr val="dk1"/>
                </a:solidFill>
                <a:latin typeface="Calibri"/>
                <a:ea typeface="Calibri"/>
                <a:cs typeface="Calibri"/>
                <a:sym typeface="Calibri"/>
              </a:rPr>
              <a:t>Day 4 of the holidays and boredom has set in? </a:t>
            </a:r>
            <a:endParaRPr/>
          </a:p>
          <a:p>
            <a:pPr indent="0" lvl="0" marL="0" marR="0" rtl="0" algn="just">
              <a:lnSpc>
                <a:spcPct val="114000"/>
              </a:lnSpc>
              <a:spcBef>
                <a:spcPts val="0"/>
              </a:spcBef>
              <a:spcAft>
                <a:spcPts val="0"/>
              </a:spcAft>
              <a:buNone/>
            </a:pPr>
            <a:r>
              <a:rPr lang="en-GB" sz="1050">
                <a:solidFill>
                  <a:schemeClr val="dk1"/>
                </a:solidFill>
                <a:latin typeface="Calibri"/>
                <a:ea typeface="Calibri"/>
                <a:cs typeface="Calibri"/>
                <a:sym typeface="Calibri"/>
              </a:rPr>
              <a:t>There are loads of citizen science projects you can take part in either from the comfort of your bedroom, out and about, or when on holiday. Wikipedia does a comprehensive list of all the current projects taking place. Google ‘citizen science project’</a:t>
            </a:r>
            <a:endParaRPr/>
          </a:p>
        </p:txBody>
      </p:sp>
      <p:pic>
        <p:nvPicPr>
          <p:cNvPr descr="Bumblebee Conservation Trust" id="343" name="Google Shape;343;p28"/>
          <p:cNvPicPr preferRelativeResize="0"/>
          <p:nvPr/>
        </p:nvPicPr>
        <p:blipFill rotWithShape="1">
          <a:blip r:embed="rId6">
            <a:alphaModFix/>
          </a:blip>
          <a:srcRect b="0" l="0" r="0" t="0"/>
          <a:stretch/>
        </p:blipFill>
        <p:spPr>
          <a:xfrm>
            <a:off x="3662229" y="1469661"/>
            <a:ext cx="2044212" cy="619858"/>
          </a:xfrm>
          <a:prstGeom prst="rect">
            <a:avLst/>
          </a:prstGeom>
          <a:noFill/>
          <a:ln>
            <a:noFill/>
          </a:ln>
        </p:spPr>
      </p:pic>
      <p:pic>
        <p:nvPicPr>
          <p:cNvPr descr="http://www.northwaleswildlifetrust.org.uk/sites/default/files/images/OPAL_EN_Ladybird_2.jpg" id="344" name="Google Shape;344;p28"/>
          <p:cNvPicPr preferRelativeResize="0"/>
          <p:nvPr/>
        </p:nvPicPr>
        <p:blipFill rotWithShape="1">
          <a:blip r:embed="rId7">
            <a:alphaModFix/>
          </a:blip>
          <a:srcRect b="0" l="0" r="0" t="0"/>
          <a:stretch/>
        </p:blipFill>
        <p:spPr>
          <a:xfrm>
            <a:off x="353963" y="2530866"/>
            <a:ext cx="1701663" cy="1224099"/>
          </a:xfrm>
          <a:prstGeom prst="rect">
            <a:avLst/>
          </a:prstGeom>
          <a:noFill/>
          <a:ln>
            <a:noFill/>
          </a:ln>
        </p:spPr>
      </p:pic>
      <p:pic>
        <p:nvPicPr>
          <p:cNvPr descr="http://4.bp.blogspot.com/-VDuPfgBsbKY/UbozDPoppaI/AAAAAAAAAVA/-oYESqOxxhE/s1600/Screen+shot+2013-06-13+at+23.00.22.png" id="345" name="Google Shape;345;p28"/>
          <p:cNvPicPr preferRelativeResize="0"/>
          <p:nvPr/>
        </p:nvPicPr>
        <p:blipFill rotWithShape="1">
          <a:blip r:embed="rId8">
            <a:alphaModFix/>
          </a:blip>
          <a:srcRect b="0" l="0" r="0" t="0"/>
          <a:stretch/>
        </p:blipFill>
        <p:spPr>
          <a:xfrm>
            <a:off x="4448723" y="5071466"/>
            <a:ext cx="2090759" cy="1442973"/>
          </a:xfrm>
          <a:prstGeom prst="rect">
            <a:avLst/>
          </a:prstGeom>
          <a:noFill/>
          <a:ln>
            <a:noFill/>
          </a:ln>
        </p:spPr>
      </p:pic>
      <p:pic>
        <p:nvPicPr>
          <p:cNvPr descr="https://s-media-cache-ak0.pinimg.com/736x/b7/37/b8/b737b8e9ad3812415fb316691a3a5ff1.jpg" id="346" name="Google Shape;346;p28"/>
          <p:cNvPicPr preferRelativeResize="0"/>
          <p:nvPr/>
        </p:nvPicPr>
        <p:blipFill rotWithShape="1">
          <a:blip r:embed="rId9">
            <a:alphaModFix/>
          </a:blip>
          <a:srcRect b="0" l="0" r="0" t="0"/>
          <a:stretch/>
        </p:blipFill>
        <p:spPr>
          <a:xfrm>
            <a:off x="3355631" y="7932665"/>
            <a:ext cx="2863863" cy="1365783"/>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347" name="Google Shape;347;p28"/>
          <p:cNvSpPr txBox="1"/>
          <p:nvPr/>
        </p:nvSpPr>
        <p:spPr>
          <a:xfrm>
            <a:off x="189625" y="5711119"/>
            <a:ext cx="4259098" cy="183665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Want to stand above the rest when it comes to UCAS? Now is the time to act. </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MOOCs are online courses run by nearly all Universities. They are short FREE courses that you take part in. They are usually quite specialist, but aimed at the public, not the genius! </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There are lots of websites that help you find a course, such as edX and Future learn. </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You can take part in any course, but there are usually start and finish dates. They mostly involve taking part in web chats, watching videos and interactives. </a:t>
            </a:r>
            <a:endParaRPr/>
          </a:p>
        </p:txBody>
      </p:sp>
      <p:sp>
        <p:nvSpPr>
          <p:cNvPr id="348" name="Google Shape;348;p28"/>
          <p:cNvSpPr txBox="1"/>
          <p:nvPr/>
        </p:nvSpPr>
        <p:spPr>
          <a:xfrm>
            <a:off x="4528629" y="6616285"/>
            <a:ext cx="2103290" cy="8592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246">
                <a:solidFill>
                  <a:schemeClr val="dk1"/>
                </a:solidFill>
                <a:latin typeface="Calibri"/>
                <a:ea typeface="Calibri"/>
                <a:cs typeface="Calibri"/>
                <a:sym typeface="Calibri"/>
              </a:rPr>
              <a:t>Completing a MOOC will look great on your Personal statement and they are dead easy to take part in!</a:t>
            </a:r>
            <a:endParaRPr/>
          </a:p>
        </p:txBody>
      </p:sp>
      <p:pic>
        <p:nvPicPr>
          <p:cNvPr id="349" name="Google Shape;349;p28"/>
          <p:cNvPicPr preferRelativeResize="0"/>
          <p:nvPr/>
        </p:nvPicPr>
        <p:blipFill rotWithShape="1">
          <a:blip r:embed="rId10">
            <a:alphaModFix/>
          </a:blip>
          <a:srcRect b="12908" l="0" r="0" t="0"/>
          <a:stretch/>
        </p:blipFill>
        <p:spPr>
          <a:xfrm>
            <a:off x="1061125" y="4812232"/>
            <a:ext cx="2294506" cy="819236"/>
          </a:xfrm>
          <a:prstGeom prst="rect">
            <a:avLst/>
          </a:prstGeom>
          <a:noFill/>
          <a:ln>
            <a:noFill/>
          </a:ln>
        </p:spPr>
      </p:pic>
      <p:pic>
        <p:nvPicPr>
          <p:cNvPr descr="http://edtechreview.in/images/Daily/EdTechTrends/what_is_mooc.png" id="350" name="Google Shape;350;p28"/>
          <p:cNvPicPr preferRelativeResize="0"/>
          <p:nvPr/>
        </p:nvPicPr>
        <p:blipFill rotWithShape="1">
          <a:blip r:embed="rId11">
            <a:alphaModFix/>
          </a:blip>
          <a:srcRect b="0" l="0" r="0" t="0"/>
          <a:stretch/>
        </p:blipFill>
        <p:spPr>
          <a:xfrm>
            <a:off x="353964" y="7800086"/>
            <a:ext cx="2401936" cy="1724295"/>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pic>
        <p:nvPicPr>
          <p:cNvPr descr="Screen Clipping" id="351" name="Google Shape;351;p28"/>
          <p:cNvPicPr preferRelativeResize="0"/>
          <p:nvPr/>
        </p:nvPicPr>
        <p:blipFill rotWithShape="1">
          <a:blip r:embed="rId12">
            <a:alphaModFix/>
          </a:blip>
          <a:srcRect b="0" l="0" r="0" t="0"/>
          <a:stretch/>
        </p:blipFill>
        <p:spPr>
          <a:xfrm>
            <a:off x="5145812" y="2135323"/>
            <a:ext cx="1486107" cy="485843"/>
          </a:xfrm>
          <a:prstGeom prst="rect">
            <a:avLst/>
          </a:prstGeom>
          <a:noFill/>
          <a:ln>
            <a:noFill/>
          </a:ln>
        </p:spPr>
      </p:pic>
      <p:pic>
        <p:nvPicPr>
          <p:cNvPr descr="Screen Clipping" id="352" name="Google Shape;352;p28"/>
          <p:cNvPicPr preferRelativeResize="0"/>
          <p:nvPr/>
        </p:nvPicPr>
        <p:blipFill rotWithShape="1">
          <a:blip r:embed="rId13">
            <a:alphaModFix/>
          </a:blip>
          <a:srcRect b="0" l="0" r="0" t="0"/>
          <a:stretch/>
        </p:blipFill>
        <p:spPr>
          <a:xfrm>
            <a:off x="2164927" y="2666878"/>
            <a:ext cx="2527541" cy="547497"/>
          </a:xfrm>
          <a:prstGeom prst="rect">
            <a:avLst/>
          </a:prstGeom>
          <a:noFill/>
          <a:ln>
            <a:noFill/>
          </a:ln>
        </p:spPr>
      </p:pic>
      <p:pic>
        <p:nvPicPr>
          <p:cNvPr descr="Screen Clipping" id="353" name="Google Shape;353;p28"/>
          <p:cNvPicPr preferRelativeResize="0"/>
          <p:nvPr/>
        </p:nvPicPr>
        <p:blipFill rotWithShape="1">
          <a:blip r:embed="rId14">
            <a:alphaModFix/>
          </a:blip>
          <a:srcRect b="0" l="0" r="0" t="0"/>
          <a:stretch/>
        </p:blipFill>
        <p:spPr>
          <a:xfrm>
            <a:off x="4105520" y="4282326"/>
            <a:ext cx="2526399" cy="441507"/>
          </a:xfrm>
          <a:prstGeom prst="rect">
            <a:avLst/>
          </a:prstGeom>
          <a:noFill/>
          <a:ln>
            <a:noFill/>
          </a:ln>
        </p:spPr>
      </p:pic>
      <p:pic>
        <p:nvPicPr>
          <p:cNvPr descr="Screen Clipping" id="354" name="Google Shape;354;p28"/>
          <p:cNvPicPr preferRelativeResize="0"/>
          <p:nvPr/>
        </p:nvPicPr>
        <p:blipFill rotWithShape="1">
          <a:blip r:embed="rId15">
            <a:alphaModFix/>
          </a:blip>
          <a:srcRect b="0" l="0" r="0" t="0"/>
          <a:stretch/>
        </p:blipFill>
        <p:spPr>
          <a:xfrm>
            <a:off x="3355631" y="3477891"/>
            <a:ext cx="991461" cy="718450"/>
          </a:xfrm>
          <a:prstGeom prst="rect">
            <a:avLst/>
          </a:prstGeom>
          <a:noFill/>
          <a:ln>
            <a:noFill/>
          </a:ln>
        </p:spPr>
      </p:pic>
      <p:pic>
        <p:nvPicPr>
          <p:cNvPr descr="Screen Clipping" id="355" name="Google Shape;355;p28"/>
          <p:cNvPicPr preferRelativeResize="0"/>
          <p:nvPr/>
        </p:nvPicPr>
        <p:blipFill rotWithShape="1">
          <a:blip r:embed="rId16">
            <a:alphaModFix/>
          </a:blip>
          <a:srcRect b="0" l="0" r="0" t="0"/>
          <a:stretch/>
        </p:blipFill>
        <p:spPr>
          <a:xfrm>
            <a:off x="392830" y="3904925"/>
            <a:ext cx="2923934" cy="827656"/>
          </a:xfrm>
          <a:prstGeom prst="rect">
            <a:avLst/>
          </a:prstGeom>
          <a:noFill/>
          <a:ln>
            <a:noFill/>
          </a:ln>
        </p:spPr>
      </p:pic>
      <p:sp>
        <p:nvSpPr>
          <p:cNvPr id="356" name="Google Shape;356;p28"/>
          <p:cNvSpPr txBox="1"/>
          <p:nvPr/>
        </p:nvSpPr>
        <p:spPr>
          <a:xfrm>
            <a:off x="297866" y="376765"/>
            <a:ext cx="47948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C55A11"/>
                </a:solidFill>
                <a:latin typeface="Calibri"/>
                <a:ea typeface="Calibri"/>
                <a:cs typeface="Calibri"/>
                <a:sym typeface="Calibri"/>
              </a:rPr>
              <a:t>Science: Things to do!</a:t>
            </a:r>
            <a:endParaRPr/>
          </a:p>
        </p:txBody>
      </p:sp>
      <p:sp>
        <p:nvSpPr>
          <p:cNvPr id="357" name="Google Shape;357;p28"/>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p:nvPr/>
        </p:nvSpPr>
        <p:spPr>
          <a:xfrm>
            <a:off x="947144" y="463517"/>
            <a:ext cx="47869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A Level Biology Transition Baseline Assessment</a:t>
            </a:r>
            <a:endParaRPr sz="1800">
              <a:solidFill>
                <a:schemeClr val="dk1"/>
              </a:solidFill>
              <a:latin typeface="Calibri"/>
              <a:ea typeface="Calibri"/>
              <a:cs typeface="Calibri"/>
              <a:sym typeface="Calibri"/>
            </a:endParaRPr>
          </a:p>
        </p:txBody>
      </p:sp>
      <p:sp>
        <p:nvSpPr>
          <p:cNvPr id="363" name="Google Shape;363;p29"/>
          <p:cNvSpPr txBox="1"/>
          <p:nvPr/>
        </p:nvSpPr>
        <p:spPr>
          <a:xfrm>
            <a:off x="282388" y="994244"/>
            <a:ext cx="6410511" cy="6186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 following 40 minute test is designed to test your recall, analysis and evaluative skills and knowledge.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Remember to use your exam technique: look at the command words and the number of marks each question is worth.</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 suggested mark scheme is provided for you to check your answers.</a:t>
            </a:r>
            <a:endParaRPr/>
          </a:p>
        </p:txBody>
      </p:sp>
      <p:pic>
        <p:nvPicPr>
          <p:cNvPr id="364" name="Google Shape;364;p29"/>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sp>
        <p:nvSpPr>
          <p:cNvPr id="365" name="Google Shape;365;p29"/>
          <p:cNvSpPr txBox="1"/>
          <p:nvPr/>
        </p:nvSpPr>
        <p:spPr>
          <a:xfrm>
            <a:off x="282389" y="2074459"/>
            <a:ext cx="5990074" cy="7632859"/>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a) What are the four base pairs found in DNA?</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(2)</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b) What does DNA code for?</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(1)</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c) Which organelle in a cell carries out this function?</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(1)</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2. a)  What theory did Charles Darwin propose?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(1)</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b) Why did many people not believe Darwin at the time?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(1)</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c) Describe how fossils are formed.</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(3)</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d) The fossil record shows us that there have been some species that have formed and some that have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become extinct.</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i) What is meant by the term ‘species’?</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(2)</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ii) Describe how a new species may arise:</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        …………………………………………………………………………………………………………………………………………………………………(3) </a:t>
            </a:r>
            <a:endParaRPr/>
          </a:p>
        </p:txBody>
      </p:sp>
      <p:sp>
        <p:nvSpPr>
          <p:cNvPr id="366" name="Google Shape;366;p29"/>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30"/>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sp>
        <p:nvSpPr>
          <p:cNvPr id="372" name="Google Shape;372;p30"/>
          <p:cNvSpPr txBox="1"/>
          <p:nvPr/>
        </p:nvSpPr>
        <p:spPr>
          <a:xfrm>
            <a:off x="613611" y="505326"/>
            <a:ext cx="5775157" cy="833766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14000"/>
              </a:lnSpc>
              <a:spcBef>
                <a:spcPts val="0"/>
              </a:spcBef>
              <a:spcAft>
                <a:spcPts val="0"/>
              </a:spcAft>
              <a:buClr>
                <a:schemeClr val="dk1"/>
              </a:buClr>
              <a:buSzPts val="1000"/>
              <a:buFont typeface="Calibri"/>
              <a:buAutoNum type="arabicPeriod" startAt="3"/>
            </a:pPr>
            <a:r>
              <a:rPr lang="en-GB" sz="1000">
                <a:solidFill>
                  <a:schemeClr val="dk1"/>
                </a:solidFill>
                <a:latin typeface="Calibri"/>
                <a:ea typeface="Calibri"/>
                <a:cs typeface="Calibri"/>
                <a:sym typeface="Calibri"/>
              </a:rPr>
              <a:t>Ecologists regularly study habitats to measure the species present and the effect of any changes.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One team of ecologists investigated the habitat shown in the picture below:</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lnSpc>
                <a:spcPct val="114000"/>
              </a:lnSpc>
              <a:spcBef>
                <a:spcPts val="0"/>
              </a:spcBef>
              <a:spcAft>
                <a:spcPts val="0"/>
              </a:spcAft>
              <a:buNone/>
            </a:pPr>
            <a:r>
              <a:rPr lang="en-GB" sz="1000">
                <a:solidFill>
                  <a:schemeClr val="dk1"/>
                </a:solidFill>
                <a:latin typeface="Calibri"/>
                <a:ea typeface="Calibri"/>
                <a:cs typeface="Calibri"/>
                <a:sym typeface="Calibri"/>
              </a:rPr>
              <a:t> </a:t>
            </a:r>
            <a:r>
              <a:rPr lang="en-GB" sz="800">
                <a:solidFill>
                  <a:schemeClr val="dk1"/>
                </a:solidFill>
                <a:latin typeface="Calibri"/>
                <a:ea typeface="Calibri"/>
                <a:cs typeface="Calibri"/>
                <a:sym typeface="Calibri"/>
              </a:rPr>
              <a:t>Image taken from http://www.macaulay.ac.uk/soilquality/Dune%20Succession.pdf</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 Define the following keywords: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i) Population</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ii) Community</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(2)</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b) Give an example of one biotic factor and one abiotic factor that would be present in this habitat</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Biotic: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Abiotic: ………………………………………………………………………………………………………………………………………………………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(2)</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c) Describe how the ecologists would go about measuring the species present between the coast and the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inland.</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(6)</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p:txBody>
      </p:sp>
      <p:pic>
        <p:nvPicPr>
          <p:cNvPr id="373" name="Google Shape;373;p30"/>
          <p:cNvPicPr preferRelativeResize="0"/>
          <p:nvPr/>
        </p:nvPicPr>
        <p:blipFill rotWithShape="1">
          <a:blip r:embed="rId4">
            <a:alphaModFix/>
          </a:blip>
          <a:srcRect b="0" l="0" r="0" t="17891"/>
          <a:stretch/>
        </p:blipFill>
        <p:spPr>
          <a:xfrm>
            <a:off x="1308092" y="1113502"/>
            <a:ext cx="4386193" cy="1327356"/>
          </a:xfrm>
          <a:prstGeom prst="rect">
            <a:avLst/>
          </a:prstGeom>
          <a:noFill/>
          <a:ln>
            <a:noFill/>
          </a:ln>
        </p:spPr>
      </p:pic>
      <p:sp>
        <p:nvSpPr>
          <p:cNvPr id="374" name="Google Shape;374;p30"/>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1"/>
          <p:cNvSpPr txBox="1"/>
          <p:nvPr/>
        </p:nvSpPr>
        <p:spPr>
          <a:xfrm>
            <a:off x="613611" y="505326"/>
            <a:ext cx="5775157" cy="9109610"/>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4. Every living organism is made of cells.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lnSpc>
                <a:spcPct val="114000"/>
              </a:lnSpc>
              <a:spcBef>
                <a:spcPts val="0"/>
              </a:spcBef>
              <a:spcAft>
                <a:spcPts val="0"/>
              </a:spcAft>
              <a:buNone/>
            </a:pPr>
            <a:r>
              <a:rPr lang="en-GB" sz="800">
                <a:solidFill>
                  <a:schemeClr val="dk1"/>
                </a:solidFill>
                <a:latin typeface="Calibri"/>
                <a:ea typeface="Calibri"/>
                <a:cs typeface="Calibri"/>
                <a:sym typeface="Calibri"/>
              </a:rPr>
              <a:t>Image taken from http://prestigebux.com/worksheet/label-an-animal-cell-worksheet</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 Label the following parts of the animal cell:</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2 ……………………………………………………………………………………………………………………………………………………………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5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8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(3)</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b) Describe how is the structure of the cell membrane related to its function?</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(3)</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5. A medical research team investigated how quickly the body deals with glucose after a meal. They studied the blood glucose concentration of people who exercised versus those who did not.</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Here are their results: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lnSpc>
                <a:spcPct val="114000"/>
              </a:lnSpc>
              <a:spcBef>
                <a:spcPts val="0"/>
              </a:spcBef>
              <a:spcAft>
                <a:spcPts val="0"/>
              </a:spcAft>
              <a:buNone/>
            </a:pPr>
            <a:r>
              <a:rPr lang="en-GB" sz="800">
                <a:solidFill>
                  <a:schemeClr val="dk1"/>
                </a:solidFill>
                <a:latin typeface="Calibri"/>
                <a:ea typeface="Calibri"/>
                <a:cs typeface="Calibri"/>
                <a:sym typeface="Calibri"/>
              </a:rPr>
              <a:t>Image taken from </a:t>
            </a:r>
            <a:r>
              <a:rPr lang="en-GB" sz="800" u="sng">
                <a:solidFill>
                  <a:schemeClr val="hlink"/>
                </a:solidFill>
                <a:latin typeface="Calibri"/>
                <a:ea typeface="Calibri"/>
                <a:cs typeface="Calibri"/>
                <a:sym typeface="Calibri"/>
                <a:hlinkClick r:id="rId3"/>
              </a:rPr>
              <a:t>https://memoirsofanamnesic.wordpress.com/category/blood-glucose/</a:t>
            </a:r>
            <a:endParaRPr sz="800">
              <a:solidFill>
                <a:schemeClr val="dk1"/>
              </a:solidFill>
              <a:latin typeface="Calibri"/>
              <a:ea typeface="Calibri"/>
              <a:cs typeface="Calibri"/>
              <a:sym typeface="Calibri"/>
            </a:endParaRPr>
          </a:p>
          <a:p>
            <a:pPr indent="0" lvl="0" marL="0" marR="0" rtl="0" algn="ctr">
              <a:lnSpc>
                <a:spcPct val="114000"/>
              </a:lnSpc>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 What organ in the body regulates blood glucose concentration?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(1)</a:t>
            </a:r>
            <a:endParaRPr/>
          </a:p>
        </p:txBody>
      </p:sp>
      <p:pic>
        <p:nvPicPr>
          <p:cNvPr id="380" name="Google Shape;380;p31"/>
          <p:cNvPicPr preferRelativeResize="0"/>
          <p:nvPr/>
        </p:nvPicPr>
        <p:blipFill rotWithShape="1">
          <a:blip r:embed="rId4">
            <a:alphaModFix/>
          </a:blip>
          <a:srcRect b="0" l="32039" r="0" t="0"/>
          <a:stretch/>
        </p:blipFill>
        <p:spPr>
          <a:xfrm>
            <a:off x="2692025" y="899805"/>
            <a:ext cx="1618328" cy="1838325"/>
          </a:xfrm>
          <a:prstGeom prst="rect">
            <a:avLst/>
          </a:prstGeom>
          <a:noFill/>
          <a:ln>
            <a:noFill/>
          </a:ln>
        </p:spPr>
      </p:pic>
      <p:pic>
        <p:nvPicPr>
          <p:cNvPr descr="https://memoirsofanamnesic.files.wordpress.com/2010/05/chart123.jpg?w=490&amp;h=287" id="381" name="Google Shape;381;p31"/>
          <p:cNvPicPr preferRelativeResize="0"/>
          <p:nvPr/>
        </p:nvPicPr>
        <p:blipFill rotWithShape="1">
          <a:blip r:embed="rId5">
            <a:alphaModFix/>
          </a:blip>
          <a:srcRect b="0" l="0" r="0" t="0"/>
          <a:stretch/>
        </p:blipFill>
        <p:spPr>
          <a:xfrm>
            <a:off x="1958249" y="6649946"/>
            <a:ext cx="2970802" cy="1746104"/>
          </a:xfrm>
          <a:prstGeom prst="rect">
            <a:avLst/>
          </a:prstGeom>
          <a:noFill/>
          <a:ln>
            <a:noFill/>
          </a:ln>
        </p:spPr>
      </p:pic>
      <p:sp>
        <p:nvSpPr>
          <p:cNvPr id="382" name="Google Shape;382;p31"/>
          <p:cNvSpPr txBox="1"/>
          <p:nvPr/>
        </p:nvSpPr>
        <p:spPr>
          <a:xfrm>
            <a:off x="3105468" y="8311411"/>
            <a:ext cx="676364"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500">
                <a:solidFill>
                  <a:schemeClr val="dk1"/>
                </a:solidFill>
                <a:latin typeface="Calibri"/>
                <a:ea typeface="Calibri"/>
                <a:cs typeface="Calibri"/>
                <a:sym typeface="Calibri"/>
              </a:rPr>
              <a:t>Hours after eating</a:t>
            </a:r>
            <a:endParaRPr/>
          </a:p>
        </p:txBody>
      </p:sp>
      <p:pic>
        <p:nvPicPr>
          <p:cNvPr id="383" name="Google Shape;383;p31"/>
          <p:cNvPicPr preferRelativeResize="0"/>
          <p:nvPr/>
        </p:nvPicPr>
        <p:blipFill rotWithShape="1">
          <a:blip r:embed="rId6">
            <a:alphaModFix/>
          </a:blip>
          <a:srcRect b="0" l="0" r="0" t="0"/>
          <a:stretch/>
        </p:blipFill>
        <p:spPr>
          <a:xfrm>
            <a:off x="5734050" y="105347"/>
            <a:ext cx="1123950" cy="542836"/>
          </a:xfrm>
          <a:prstGeom prst="rect">
            <a:avLst/>
          </a:prstGeom>
          <a:noFill/>
          <a:ln>
            <a:noFill/>
          </a:ln>
        </p:spPr>
      </p:pic>
      <p:sp>
        <p:nvSpPr>
          <p:cNvPr id="384" name="Google Shape;384;p31"/>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idx="1" type="body"/>
          </p:nvPr>
        </p:nvSpPr>
        <p:spPr>
          <a:xfrm>
            <a:off x="471487" y="2395215"/>
            <a:ext cx="6095567" cy="2305050"/>
          </a:xfrm>
          <a:prstGeom prst="rect">
            <a:avLst/>
          </a:prstGeom>
          <a:noFill/>
          <a:ln>
            <a:noFill/>
          </a:ln>
        </p:spPr>
        <p:txBody>
          <a:bodyPr anchorCtr="0" anchor="t" bIns="45700" lIns="91425" spcFirstLastPara="1" rIns="91425" wrap="square" tIns="45700">
            <a:normAutofit/>
          </a:bodyPr>
          <a:lstStyle/>
          <a:p>
            <a:pPr indent="0" lvl="0" marL="0" rtl="0" algn="just">
              <a:lnSpc>
                <a:spcPct val="114000"/>
              </a:lnSpc>
              <a:spcBef>
                <a:spcPts val="0"/>
              </a:spcBef>
              <a:spcAft>
                <a:spcPts val="0"/>
              </a:spcAft>
              <a:buClr>
                <a:schemeClr val="dk1"/>
              </a:buClr>
              <a:buSzPts val="1600"/>
              <a:buNone/>
            </a:pPr>
            <a:r>
              <a:rPr lang="en-GB" sz="160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endParaRPr/>
          </a:p>
          <a:p>
            <a:pPr indent="0" lvl="0" marL="171450" rtl="0" algn="just">
              <a:lnSpc>
                <a:spcPct val="90000"/>
              </a:lnSpc>
              <a:spcBef>
                <a:spcPts val="750"/>
              </a:spcBef>
              <a:spcAft>
                <a:spcPts val="0"/>
              </a:spcAft>
              <a:buClr>
                <a:schemeClr val="dk1"/>
              </a:buClr>
              <a:buSzPts val="4000"/>
              <a:buNone/>
            </a:pPr>
            <a:r>
              <a:t/>
            </a:r>
            <a:endParaRPr sz="4000"/>
          </a:p>
        </p:txBody>
      </p:sp>
      <p:pic>
        <p:nvPicPr>
          <p:cNvPr id="101" name="Google Shape;101;p14"/>
          <p:cNvPicPr preferRelativeResize="0"/>
          <p:nvPr/>
        </p:nvPicPr>
        <p:blipFill rotWithShape="1">
          <a:blip r:embed="rId3">
            <a:alphaModFix/>
          </a:blip>
          <a:srcRect b="0" l="0" r="0" t="0"/>
          <a:stretch/>
        </p:blipFill>
        <p:spPr>
          <a:xfrm>
            <a:off x="1824035" y="4028843"/>
            <a:ext cx="3390901" cy="3390901"/>
          </a:xfrm>
          <a:prstGeom prst="rect">
            <a:avLst/>
          </a:prstGeom>
          <a:noFill/>
          <a:ln>
            <a:noFill/>
          </a:ln>
        </p:spPr>
      </p:pic>
      <p:sp>
        <p:nvSpPr>
          <p:cNvPr id="102" name="Google Shape;102;p14"/>
          <p:cNvSpPr/>
          <p:nvPr/>
        </p:nvSpPr>
        <p:spPr>
          <a:xfrm>
            <a:off x="928688" y="7653051"/>
            <a:ext cx="531495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https://www.distance-education-academy.com/wp-content/uploads/2013/06/biology-a-level-course.jpg</a:t>
            </a:r>
            <a:endParaRPr/>
          </a:p>
        </p:txBody>
      </p:sp>
      <p:sp>
        <p:nvSpPr>
          <p:cNvPr id="103" name="Google Shape;103;p14"/>
          <p:cNvSpPr/>
          <p:nvPr/>
        </p:nvSpPr>
        <p:spPr>
          <a:xfrm>
            <a:off x="128111" y="462231"/>
            <a:ext cx="6244454"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GB" sz="4800" cap="none">
                <a:solidFill>
                  <a:srgbClr val="C55A11"/>
                </a:solidFill>
                <a:latin typeface="Calibri"/>
                <a:ea typeface="Calibri"/>
                <a:cs typeface="Calibri"/>
                <a:sym typeface="Calibri"/>
              </a:rPr>
              <a:t>So you are considering A </a:t>
            </a:r>
            <a:r>
              <a:rPr lang="en-GB" sz="4800">
                <a:solidFill>
                  <a:srgbClr val="C55A11"/>
                </a:solidFill>
                <a:latin typeface="Calibri"/>
                <a:ea typeface="Calibri"/>
                <a:cs typeface="Calibri"/>
                <a:sym typeface="Calibri"/>
              </a:rPr>
              <a:t>level Biology?</a:t>
            </a:r>
            <a:endParaRPr b="0" sz="4800" cap="none">
              <a:solidFill>
                <a:srgbClr val="C55A11"/>
              </a:solidFill>
              <a:latin typeface="Calibri"/>
              <a:ea typeface="Calibri"/>
              <a:cs typeface="Calibri"/>
              <a:sym typeface="Calibri"/>
            </a:endParaRPr>
          </a:p>
        </p:txBody>
      </p:sp>
      <p:pic>
        <p:nvPicPr>
          <p:cNvPr id="104" name="Google Shape;104;p14"/>
          <p:cNvPicPr preferRelativeResize="0"/>
          <p:nvPr/>
        </p:nvPicPr>
        <p:blipFill rotWithShape="1">
          <a:blip r:embed="rId4">
            <a:alphaModFix/>
          </a:blip>
          <a:srcRect b="0" l="0" r="0" t="0"/>
          <a:stretch/>
        </p:blipFill>
        <p:spPr>
          <a:xfrm>
            <a:off x="5734050" y="105347"/>
            <a:ext cx="1123950" cy="542836"/>
          </a:xfrm>
          <a:prstGeom prst="rect">
            <a:avLst/>
          </a:prstGeom>
          <a:noFill/>
          <a:ln>
            <a:noFill/>
          </a:ln>
        </p:spPr>
      </p:pic>
      <p:sp>
        <p:nvSpPr>
          <p:cNvPr id="105" name="Google Shape;105;p14"/>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32"/>
          <p:cNvPicPr preferRelativeResize="0"/>
          <p:nvPr/>
        </p:nvPicPr>
        <p:blipFill rotWithShape="1">
          <a:blip r:embed="rId3">
            <a:alphaModFix/>
          </a:blip>
          <a:srcRect b="0" l="0" r="0" t="0"/>
          <a:stretch/>
        </p:blipFill>
        <p:spPr>
          <a:xfrm>
            <a:off x="5734050" y="105347"/>
            <a:ext cx="1123950" cy="542836"/>
          </a:xfrm>
          <a:prstGeom prst="rect">
            <a:avLst/>
          </a:prstGeom>
          <a:noFill/>
          <a:ln>
            <a:noFill/>
          </a:ln>
        </p:spPr>
      </p:pic>
      <p:sp>
        <p:nvSpPr>
          <p:cNvPr id="390" name="Google Shape;390;p32"/>
          <p:cNvSpPr txBox="1"/>
          <p:nvPr/>
        </p:nvSpPr>
        <p:spPr>
          <a:xfrm>
            <a:off x="476449" y="482226"/>
            <a:ext cx="6244391" cy="956569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b)  Explain how the stages that would bring about a return to normal blood glucose concentrations.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(4)</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c) Name one variable the researchers will have controlled.</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(1)</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d) The researchers made the following conclusion:</a:t>
            </a:r>
            <a:endParaRPr/>
          </a:p>
          <a:p>
            <a:pPr indent="0" lvl="0" marL="0" marR="0" rtl="0" algn="ctr">
              <a:lnSpc>
                <a:spcPct val="114000"/>
              </a:lnSpc>
              <a:spcBef>
                <a:spcPts val="0"/>
              </a:spcBef>
              <a:spcAft>
                <a:spcPts val="0"/>
              </a:spcAft>
              <a:buNone/>
            </a:pPr>
            <a:r>
              <a:rPr b="1" lang="en-GB" sz="1000">
                <a:solidFill>
                  <a:schemeClr val="dk1"/>
                </a:solidFill>
                <a:latin typeface="Calibri"/>
                <a:ea typeface="Calibri"/>
                <a:cs typeface="Calibri"/>
                <a:sym typeface="Calibri"/>
              </a:rPr>
              <a:t>“Blood glucose returns to normal values for all people after 4 hours”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To what extent do you agree with this conclusion.</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(3)</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228600" lvl="0" marL="228600" marR="0" rtl="0" algn="l">
              <a:lnSpc>
                <a:spcPct val="114000"/>
              </a:lnSpc>
              <a:spcBef>
                <a:spcPts val="0"/>
              </a:spcBef>
              <a:spcAft>
                <a:spcPts val="0"/>
              </a:spcAft>
              <a:buClr>
                <a:schemeClr val="dk1"/>
              </a:buClr>
              <a:buSzPts val="1000"/>
              <a:buFont typeface="Calibri"/>
              <a:buAutoNum type="arabicPeriod" startAt="6"/>
            </a:pPr>
            <a:r>
              <a:rPr lang="en-GB" sz="1000">
                <a:solidFill>
                  <a:schemeClr val="dk1"/>
                </a:solidFill>
                <a:latin typeface="Calibri"/>
                <a:ea typeface="Calibri"/>
                <a:cs typeface="Calibri"/>
                <a:sym typeface="Calibri"/>
              </a:rPr>
              <a:t>Scientists need to be able to interpret data in graphs to decide if there are trends in the results.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For each graph bellow, describe the trend.</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                                     ……………………………………………………………</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 ……………………………………………………………                                    ……………………………………………………………(4)</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p:txBody>
      </p:sp>
      <p:pic>
        <p:nvPicPr>
          <p:cNvPr id="391" name="Google Shape;391;p32"/>
          <p:cNvPicPr preferRelativeResize="0"/>
          <p:nvPr/>
        </p:nvPicPr>
        <p:blipFill rotWithShape="1">
          <a:blip r:embed="rId4">
            <a:alphaModFix/>
          </a:blip>
          <a:srcRect b="0" l="0" r="0" t="0"/>
          <a:stretch/>
        </p:blipFill>
        <p:spPr>
          <a:xfrm>
            <a:off x="961024" y="6122570"/>
            <a:ext cx="1076324" cy="1020046"/>
          </a:xfrm>
          <a:prstGeom prst="rect">
            <a:avLst/>
          </a:prstGeom>
          <a:noFill/>
          <a:ln>
            <a:noFill/>
          </a:ln>
        </p:spPr>
      </p:pic>
      <p:pic>
        <p:nvPicPr>
          <p:cNvPr id="392" name="Google Shape;392;p32"/>
          <p:cNvPicPr preferRelativeResize="0"/>
          <p:nvPr/>
        </p:nvPicPr>
        <p:blipFill rotWithShape="1">
          <a:blip r:embed="rId5">
            <a:alphaModFix/>
          </a:blip>
          <a:srcRect b="0" l="0" r="0" t="0"/>
          <a:stretch/>
        </p:blipFill>
        <p:spPr>
          <a:xfrm>
            <a:off x="961024" y="7694697"/>
            <a:ext cx="1092906" cy="1020046"/>
          </a:xfrm>
          <a:prstGeom prst="rect">
            <a:avLst/>
          </a:prstGeom>
          <a:noFill/>
          <a:ln>
            <a:noFill/>
          </a:ln>
        </p:spPr>
      </p:pic>
      <p:sp>
        <p:nvSpPr>
          <p:cNvPr id="393" name="Google Shape;393;p32"/>
          <p:cNvSpPr/>
          <p:nvPr/>
        </p:nvSpPr>
        <p:spPr>
          <a:xfrm>
            <a:off x="405062" y="9057384"/>
            <a:ext cx="619225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Images taken from:  </a:t>
            </a:r>
            <a:r>
              <a:rPr lang="en-GB" sz="800" u="sng">
                <a:solidFill>
                  <a:schemeClr val="hlink"/>
                </a:solidFill>
                <a:latin typeface="Calibri"/>
                <a:ea typeface="Calibri"/>
                <a:cs typeface="Calibri"/>
                <a:sym typeface="Calibri"/>
                <a:hlinkClick r:id="rId6"/>
              </a:rPr>
              <a:t>http://www.everythingmaths.co.za/science/lifesciences/grade-10/05-support-and-transport-systems-in-plants/images/56aff2f9b6c5b041688f745ca928990c.png</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lang="en-GB" sz="800" u="sng">
                <a:solidFill>
                  <a:schemeClr val="hlink"/>
                </a:solidFill>
                <a:latin typeface="Calibri"/>
                <a:ea typeface="Calibri"/>
                <a:cs typeface="Calibri"/>
                <a:sym typeface="Calibri"/>
                <a:hlinkClick r:id="rId7"/>
              </a:rPr>
              <a:t>http://www.bbc.co.uk/staticarchive/afa3f2b16b4d58d077943c96929c9a4020fea83a.gif</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lang="en-GB" sz="800" u="sng">
                <a:solidFill>
                  <a:schemeClr val="hlink"/>
                </a:solidFill>
                <a:latin typeface="Calibri"/>
                <a:ea typeface="Calibri"/>
                <a:cs typeface="Calibri"/>
                <a:sym typeface="Calibri"/>
                <a:hlinkClick r:id="rId8"/>
              </a:rPr>
              <a:t>http://www.rpi.edu/dept/chem-eng/Biotech-Environ/Projects00/temph/enzyme.html</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lang="en-GB" sz="800" u="sng">
                <a:solidFill>
                  <a:schemeClr val="hlink"/>
                </a:solidFill>
                <a:latin typeface="Calibri"/>
                <a:ea typeface="Calibri"/>
                <a:cs typeface="Calibri"/>
                <a:sym typeface="Calibri"/>
                <a:hlinkClick r:id="rId9"/>
              </a:rPr>
              <a:t>http://www.myearthwatchexperience.com/Essential%20Ecology.htm</a:t>
            </a:r>
            <a:endParaRPr sz="800">
              <a:solidFill>
                <a:schemeClr val="dk1"/>
              </a:solidFill>
              <a:latin typeface="Calibri"/>
              <a:ea typeface="Calibri"/>
              <a:cs typeface="Calibri"/>
              <a:sym typeface="Calibri"/>
            </a:endParaRPr>
          </a:p>
        </p:txBody>
      </p:sp>
      <p:pic>
        <p:nvPicPr>
          <p:cNvPr id="394" name="Google Shape;394;p32"/>
          <p:cNvPicPr preferRelativeResize="0"/>
          <p:nvPr/>
        </p:nvPicPr>
        <p:blipFill rotWithShape="1">
          <a:blip r:embed="rId10">
            <a:alphaModFix/>
          </a:blip>
          <a:srcRect b="0" l="0" r="0" t="0"/>
          <a:stretch/>
        </p:blipFill>
        <p:spPr>
          <a:xfrm>
            <a:off x="3666605" y="6231362"/>
            <a:ext cx="1092906" cy="1022244"/>
          </a:xfrm>
          <a:prstGeom prst="rect">
            <a:avLst/>
          </a:prstGeom>
          <a:noFill/>
          <a:ln>
            <a:noFill/>
          </a:ln>
        </p:spPr>
      </p:pic>
      <p:pic>
        <p:nvPicPr>
          <p:cNvPr id="395" name="Google Shape;395;p32"/>
          <p:cNvPicPr preferRelativeResize="0"/>
          <p:nvPr/>
        </p:nvPicPr>
        <p:blipFill rotWithShape="1">
          <a:blip r:embed="rId11">
            <a:alphaModFix/>
          </a:blip>
          <a:srcRect b="0" l="0" r="0" t="0"/>
          <a:stretch/>
        </p:blipFill>
        <p:spPr>
          <a:xfrm>
            <a:off x="3674896" y="7694697"/>
            <a:ext cx="1092906" cy="1132468"/>
          </a:xfrm>
          <a:prstGeom prst="rect">
            <a:avLst/>
          </a:prstGeom>
          <a:noFill/>
          <a:ln>
            <a:noFill/>
          </a:ln>
        </p:spPr>
      </p:pic>
      <p:sp>
        <p:nvSpPr>
          <p:cNvPr id="396" name="Google Shape;396;p32"/>
          <p:cNvSpPr/>
          <p:nvPr/>
        </p:nvSpPr>
        <p:spPr>
          <a:xfrm>
            <a:off x="1318437" y="6719777"/>
            <a:ext cx="159489" cy="19138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32"/>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nvSpPr>
        <p:spPr>
          <a:xfrm>
            <a:off x="409541" y="918164"/>
            <a:ext cx="6062247" cy="47577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46">
                <a:solidFill>
                  <a:schemeClr val="dk1"/>
                </a:solidFill>
                <a:latin typeface="Calibri"/>
                <a:ea typeface="Calibri"/>
                <a:cs typeface="Calibri"/>
                <a:sym typeface="Calibri"/>
              </a:rPr>
              <a:t>Kick back this summer with a good read. The books below are all popular science books and great for extending your understanding of Biology</a:t>
            </a:r>
            <a:endParaRPr/>
          </a:p>
        </p:txBody>
      </p:sp>
      <p:pic>
        <p:nvPicPr>
          <p:cNvPr descr="http://ecx.images-amazon.com/images/I/51Alf0p-7VL._SX324_BO1,204,203,200_.jpg" id="111" name="Google Shape;111;p15"/>
          <p:cNvPicPr preferRelativeResize="0"/>
          <p:nvPr/>
        </p:nvPicPr>
        <p:blipFill rotWithShape="1">
          <a:blip r:embed="rId3">
            <a:alphaModFix/>
          </a:blip>
          <a:srcRect b="0" l="0" r="0" t="0"/>
          <a:stretch/>
        </p:blipFill>
        <p:spPr>
          <a:xfrm>
            <a:off x="329850" y="1663916"/>
            <a:ext cx="1397126" cy="2138546"/>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112" name="Google Shape;112;p15"/>
          <p:cNvSpPr txBox="1"/>
          <p:nvPr/>
        </p:nvSpPr>
        <p:spPr>
          <a:xfrm>
            <a:off x="405991" y="4072443"/>
            <a:ext cx="151344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Junk DNA</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Our DNA is so much more complex than you probably realize, this book will really deepen your understanding of all the work you will do on Genetics. Available at amazon.co.uk</a:t>
            </a:r>
            <a:endParaRPr/>
          </a:p>
        </p:txBody>
      </p:sp>
      <p:pic>
        <p:nvPicPr>
          <p:cNvPr descr="http://ecx.images-amazon.com/images/I/41EQS6XCA9L._SX322_BO1,204,203,200_.jpg" id="113" name="Google Shape;113;p15"/>
          <p:cNvPicPr preferRelativeResize="0"/>
          <p:nvPr/>
        </p:nvPicPr>
        <p:blipFill rotWithShape="1">
          <a:blip r:embed="rId4">
            <a:alphaModFix/>
          </a:blip>
          <a:srcRect b="0" l="0" r="0" t="0"/>
          <a:stretch/>
        </p:blipFill>
        <p:spPr>
          <a:xfrm>
            <a:off x="4985364" y="1738091"/>
            <a:ext cx="1340393" cy="2064371"/>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114" name="Google Shape;114;p15"/>
          <p:cNvSpPr txBox="1"/>
          <p:nvPr/>
        </p:nvSpPr>
        <p:spPr>
          <a:xfrm>
            <a:off x="3250338" y="1687438"/>
            <a:ext cx="159192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The Red Queen</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Its all about sex. Or sexual selection at least. This book will really help your understanding of evolution and particularly the fascinating role of sex in evolution. Available at amazon.co.uk</a:t>
            </a:r>
            <a:endParaRPr/>
          </a:p>
        </p:txBody>
      </p:sp>
      <p:pic>
        <p:nvPicPr>
          <p:cNvPr descr="http://ecx.images-amazon.com/images/I/51JFIfOTW4L._SX373_BO1,204,203,200_.jpg" id="115" name="Google Shape;115;p15"/>
          <p:cNvPicPr preferRelativeResize="0"/>
          <p:nvPr/>
        </p:nvPicPr>
        <p:blipFill rotWithShape="1">
          <a:blip r:embed="rId5">
            <a:alphaModFix/>
          </a:blip>
          <a:srcRect b="0" l="0" r="0" t="0"/>
          <a:stretch/>
        </p:blipFill>
        <p:spPr>
          <a:xfrm>
            <a:off x="2126022" y="6366088"/>
            <a:ext cx="1414456" cy="2156069"/>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116" name="Google Shape;116;p15"/>
          <p:cNvSpPr txBox="1"/>
          <p:nvPr/>
        </p:nvSpPr>
        <p:spPr>
          <a:xfrm>
            <a:off x="329850" y="6683402"/>
            <a:ext cx="170589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Studying Geography as well?</a:t>
            </a:r>
            <a:endParaRPr/>
          </a:p>
          <a:p>
            <a:pPr indent="0" lvl="0" marL="0" marR="0" rtl="0" algn="l">
              <a:spcBef>
                <a:spcPts val="0"/>
              </a:spcBef>
              <a:spcAft>
                <a:spcPts val="0"/>
              </a:spcAft>
              <a:buNone/>
            </a:pPr>
            <a:r>
              <a:rPr b="1" lang="en-GB" sz="1000">
                <a:solidFill>
                  <a:schemeClr val="dk1"/>
                </a:solidFill>
                <a:latin typeface="Calibri"/>
                <a:ea typeface="Calibri"/>
                <a:cs typeface="Calibri"/>
                <a:sym typeface="Calibri"/>
              </a:rPr>
              <a:t>Hen’s teeth and horses toes</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Stephen Jay Gould is a great Evolution writer and this book discusses lots of fascinating stories about Geology and evolution. Available at amazon.co.uk</a:t>
            </a:r>
            <a:endParaRPr/>
          </a:p>
        </p:txBody>
      </p:sp>
      <p:pic>
        <p:nvPicPr>
          <p:cNvPr descr="http://ecx.images-amazon.com/images/I/41AN6S6ShmL._SX315_BO1,204,203,200_.jpg" id="117" name="Google Shape;117;p15"/>
          <p:cNvPicPr preferRelativeResize="0"/>
          <p:nvPr/>
        </p:nvPicPr>
        <p:blipFill rotWithShape="1">
          <a:blip r:embed="rId6">
            <a:alphaModFix/>
          </a:blip>
          <a:srcRect b="0" l="0" r="0" t="0"/>
          <a:stretch/>
        </p:blipFill>
        <p:spPr>
          <a:xfrm>
            <a:off x="2657607" y="3543590"/>
            <a:ext cx="1397126" cy="2199261"/>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118" name="Google Shape;118;p15"/>
          <p:cNvSpPr txBox="1"/>
          <p:nvPr/>
        </p:nvSpPr>
        <p:spPr>
          <a:xfrm>
            <a:off x="4252297" y="4037640"/>
            <a:ext cx="207346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A Short History of Nearly Everything</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 whistle-stop tour through many aspects of history from the Big Bang to now. This is a really accessible read that will re-familiarise you with common concepts and introduce you to some of the more colourful characters from the history of science! Available at amazon.co.uk</a:t>
            </a:r>
            <a:endParaRPr/>
          </a:p>
        </p:txBody>
      </p:sp>
      <p:pic>
        <p:nvPicPr>
          <p:cNvPr descr="http://ecx.images-amazon.com/images/I/51C-v2NW2QL._SX311_BO1,204,203,200_.jpg" id="119" name="Google Shape;119;p15"/>
          <p:cNvPicPr preferRelativeResize="0"/>
          <p:nvPr/>
        </p:nvPicPr>
        <p:blipFill rotWithShape="1">
          <a:blip r:embed="rId7">
            <a:alphaModFix/>
          </a:blip>
          <a:srcRect b="0" l="0" r="0" t="0"/>
          <a:stretch/>
        </p:blipFill>
        <p:spPr>
          <a:xfrm>
            <a:off x="4875275" y="5818371"/>
            <a:ext cx="1406187" cy="2156069"/>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120" name="Google Shape;120;p15"/>
          <p:cNvSpPr txBox="1"/>
          <p:nvPr/>
        </p:nvSpPr>
        <p:spPr>
          <a:xfrm>
            <a:off x="4702813" y="8256276"/>
            <a:ext cx="190549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An easy read..</a:t>
            </a:r>
            <a:endParaRPr/>
          </a:p>
          <a:p>
            <a:pPr indent="0" lvl="0" marL="0" marR="0" rtl="0" algn="l">
              <a:spcBef>
                <a:spcPts val="0"/>
              </a:spcBef>
              <a:spcAft>
                <a:spcPts val="0"/>
              </a:spcAft>
              <a:buNone/>
            </a:pPr>
            <a:r>
              <a:rPr b="1" lang="en-GB" sz="1000">
                <a:solidFill>
                  <a:schemeClr val="dk1"/>
                </a:solidFill>
                <a:latin typeface="Calibri"/>
                <a:ea typeface="Calibri"/>
                <a:cs typeface="Calibri"/>
                <a:sym typeface="Calibri"/>
              </a:rPr>
              <a:t>Frankenstein’s cat</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Discover how glow in the dark fish are made and more great Biotechnology breakthroughs. Available at amazon.co.uk </a:t>
            </a:r>
            <a:endParaRPr/>
          </a:p>
        </p:txBody>
      </p:sp>
      <p:pic>
        <p:nvPicPr>
          <p:cNvPr id="121" name="Google Shape;121;p15"/>
          <p:cNvPicPr preferRelativeResize="0"/>
          <p:nvPr/>
        </p:nvPicPr>
        <p:blipFill rotWithShape="1">
          <a:blip r:embed="rId8">
            <a:alphaModFix/>
          </a:blip>
          <a:srcRect b="0" l="0" r="0" t="0"/>
          <a:stretch/>
        </p:blipFill>
        <p:spPr>
          <a:xfrm>
            <a:off x="2680190" y="3564483"/>
            <a:ext cx="1338745" cy="2141495"/>
          </a:xfrm>
          <a:prstGeom prst="rect">
            <a:avLst/>
          </a:prstGeom>
          <a:noFill/>
          <a:ln>
            <a:noFill/>
          </a:ln>
        </p:spPr>
      </p:pic>
      <p:sp>
        <p:nvSpPr>
          <p:cNvPr id="122" name="Google Shape;122;p15"/>
          <p:cNvSpPr/>
          <p:nvPr/>
        </p:nvSpPr>
        <p:spPr>
          <a:xfrm>
            <a:off x="213535" y="478876"/>
            <a:ext cx="6244454" cy="37548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GB" sz="1600" u="sng">
                <a:solidFill>
                  <a:srgbClr val="E46C0A"/>
                </a:solidFill>
                <a:latin typeface="Calibri"/>
                <a:ea typeface="Calibri"/>
                <a:cs typeface="Calibri"/>
                <a:sym typeface="Calibri"/>
              </a:rPr>
              <a:t>Book Recommendations</a:t>
            </a:r>
            <a:endParaRPr sz="1600">
              <a:solidFill>
                <a:schemeClr val="dk1"/>
              </a:solidFill>
              <a:latin typeface="Calibri"/>
              <a:ea typeface="Calibri"/>
              <a:cs typeface="Calibri"/>
              <a:sym typeface="Calibri"/>
            </a:endParaRPr>
          </a:p>
        </p:txBody>
      </p:sp>
      <p:pic>
        <p:nvPicPr>
          <p:cNvPr id="123" name="Google Shape;123;p15"/>
          <p:cNvPicPr preferRelativeResize="0"/>
          <p:nvPr/>
        </p:nvPicPr>
        <p:blipFill rotWithShape="1">
          <a:blip r:embed="rId9">
            <a:alphaModFix/>
          </a:blip>
          <a:srcRect b="0" l="0" r="0" t="0"/>
          <a:stretch/>
        </p:blipFill>
        <p:spPr>
          <a:xfrm>
            <a:off x="5734050" y="105347"/>
            <a:ext cx="1123950" cy="542836"/>
          </a:xfrm>
          <a:prstGeom prst="rect">
            <a:avLst/>
          </a:prstGeom>
          <a:noFill/>
          <a:ln>
            <a:noFill/>
          </a:ln>
        </p:spPr>
      </p:pic>
      <p:sp>
        <p:nvSpPr>
          <p:cNvPr id="124" name="Google Shape;124;p15"/>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b="0" l="0" r="0" t="0"/>
          <a:stretch/>
        </p:blipFill>
        <p:spPr>
          <a:xfrm>
            <a:off x="311121" y="2122928"/>
            <a:ext cx="1855116" cy="1286541"/>
          </a:xfrm>
          <a:prstGeom prst="rect">
            <a:avLst/>
          </a:prstGeom>
          <a:noFill/>
          <a:ln>
            <a:noFill/>
          </a:ln>
        </p:spPr>
      </p:pic>
      <p:sp>
        <p:nvSpPr>
          <p:cNvPr id="130" name="Google Shape;130;p16"/>
          <p:cNvSpPr/>
          <p:nvPr/>
        </p:nvSpPr>
        <p:spPr>
          <a:xfrm>
            <a:off x="219041" y="444678"/>
            <a:ext cx="62444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C55A11"/>
                </a:solidFill>
                <a:latin typeface="Calibri"/>
                <a:ea typeface="Calibri"/>
                <a:cs typeface="Calibri"/>
                <a:sym typeface="Calibri"/>
              </a:rPr>
              <a:t>Movie Recommendations</a:t>
            </a:r>
            <a:endParaRPr b="1" sz="1800">
              <a:solidFill>
                <a:srgbClr val="C55A11"/>
              </a:solidFill>
              <a:latin typeface="Calibri"/>
              <a:ea typeface="Calibri"/>
              <a:cs typeface="Calibri"/>
              <a:sym typeface="Calibri"/>
            </a:endParaRPr>
          </a:p>
        </p:txBody>
      </p:sp>
      <p:sp>
        <p:nvSpPr>
          <p:cNvPr id="131" name="Google Shape;131;p16"/>
          <p:cNvSpPr txBox="1"/>
          <p:nvPr/>
        </p:nvSpPr>
        <p:spPr>
          <a:xfrm>
            <a:off x="326409" y="1038864"/>
            <a:ext cx="6315071" cy="8592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46">
                <a:solidFill>
                  <a:schemeClr val="dk1"/>
                </a:solidFill>
                <a:latin typeface="Calibri"/>
                <a:ea typeface="Calibri"/>
                <a:cs typeface="Calibri"/>
                <a:sym typeface="Calibri"/>
              </a:rPr>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endParaRPr/>
          </a:p>
        </p:txBody>
      </p:sp>
      <p:sp>
        <p:nvSpPr>
          <p:cNvPr id="132" name="Google Shape;132;p16"/>
          <p:cNvSpPr txBox="1"/>
          <p:nvPr/>
        </p:nvSpPr>
        <p:spPr>
          <a:xfrm>
            <a:off x="260046" y="3864434"/>
            <a:ext cx="156298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Inherit The Wind (1960)</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Great if you can find it. Based on a real life trial of a teacher accused of the crime of teaching Darwinian evolution in school in America. Does the debate rumble on today?</a:t>
            </a:r>
            <a:endParaRPr/>
          </a:p>
        </p:txBody>
      </p:sp>
      <p:pic>
        <p:nvPicPr>
          <p:cNvPr id="133" name="Google Shape;133;p16"/>
          <p:cNvPicPr preferRelativeResize="0"/>
          <p:nvPr/>
        </p:nvPicPr>
        <p:blipFill rotWithShape="1">
          <a:blip r:embed="rId4">
            <a:alphaModFix/>
          </a:blip>
          <a:srcRect b="0" l="0" r="0" t="0"/>
          <a:stretch/>
        </p:blipFill>
        <p:spPr>
          <a:xfrm>
            <a:off x="1870016" y="3658750"/>
            <a:ext cx="1381125" cy="2038350"/>
          </a:xfrm>
          <a:prstGeom prst="rect">
            <a:avLst/>
          </a:prstGeom>
          <a:noFill/>
          <a:ln>
            <a:noFill/>
          </a:ln>
        </p:spPr>
      </p:pic>
      <p:sp>
        <p:nvSpPr>
          <p:cNvPr id="134" name="Google Shape;134;p16"/>
          <p:cNvSpPr txBox="1"/>
          <p:nvPr/>
        </p:nvSpPr>
        <p:spPr>
          <a:xfrm>
            <a:off x="1688155" y="6060350"/>
            <a:ext cx="156298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Lorenzo’s Oil (1992)</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Based on a true story. A young child suffers from an autoimmune disease. The parents research and challenge doctors to develop a new cure for his disease.</a:t>
            </a:r>
            <a:endParaRPr/>
          </a:p>
        </p:txBody>
      </p:sp>
      <p:pic>
        <p:nvPicPr>
          <p:cNvPr id="135" name="Google Shape;135;p16"/>
          <p:cNvPicPr preferRelativeResize="0"/>
          <p:nvPr/>
        </p:nvPicPr>
        <p:blipFill rotWithShape="1">
          <a:blip r:embed="rId5">
            <a:alphaModFix/>
          </a:blip>
          <a:srcRect b="0" l="0" r="0" t="0"/>
          <a:stretch/>
        </p:blipFill>
        <p:spPr>
          <a:xfrm>
            <a:off x="321980" y="5857483"/>
            <a:ext cx="1407761" cy="2042027"/>
          </a:xfrm>
          <a:prstGeom prst="rect">
            <a:avLst/>
          </a:prstGeom>
          <a:noFill/>
          <a:ln>
            <a:noFill/>
          </a:ln>
        </p:spPr>
      </p:pic>
      <p:sp>
        <p:nvSpPr>
          <p:cNvPr id="136" name="Google Shape;136;p16"/>
          <p:cNvSpPr txBox="1"/>
          <p:nvPr/>
        </p:nvSpPr>
        <p:spPr>
          <a:xfrm>
            <a:off x="4841582" y="5857483"/>
            <a:ext cx="1562986"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Something the Lord Made (2004)</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Professor Snape (the late great Alan Rickman) in a very different role. The film tells the story of the scientists at the cutting edge of early heart surgery as well as issues surrounding racism at the time.</a:t>
            </a:r>
            <a:endParaRPr/>
          </a:p>
        </p:txBody>
      </p:sp>
      <p:pic>
        <p:nvPicPr>
          <p:cNvPr id="137" name="Google Shape;137;p16"/>
          <p:cNvPicPr preferRelativeResize="0"/>
          <p:nvPr/>
        </p:nvPicPr>
        <p:blipFill rotWithShape="1">
          <a:blip r:embed="rId6">
            <a:alphaModFix/>
          </a:blip>
          <a:srcRect b="0" l="0" r="0" t="0"/>
          <a:stretch/>
        </p:blipFill>
        <p:spPr>
          <a:xfrm>
            <a:off x="3391415" y="5981821"/>
            <a:ext cx="1397640" cy="2035398"/>
          </a:xfrm>
          <a:prstGeom prst="rect">
            <a:avLst/>
          </a:prstGeom>
          <a:noFill/>
          <a:ln>
            <a:noFill/>
          </a:ln>
        </p:spPr>
      </p:pic>
      <p:sp>
        <p:nvSpPr>
          <p:cNvPr id="138" name="Google Shape;138;p16"/>
          <p:cNvSpPr txBox="1"/>
          <p:nvPr/>
        </p:nvSpPr>
        <p:spPr>
          <a:xfrm>
            <a:off x="4900509" y="2122928"/>
            <a:ext cx="156298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Gorillas in the Mist (1988)</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An absolute classic that retells the true story of the life and work of Dian Fossey and her work studying and protecting mountain gorillas from poachers and habitat loss. A tear jerker.</a:t>
            </a:r>
            <a:endParaRPr/>
          </a:p>
        </p:txBody>
      </p:sp>
      <p:pic>
        <p:nvPicPr>
          <p:cNvPr id="139" name="Google Shape;139;p16"/>
          <p:cNvPicPr preferRelativeResize="0"/>
          <p:nvPr/>
        </p:nvPicPr>
        <p:blipFill rotWithShape="1">
          <a:blip r:embed="rId7">
            <a:alphaModFix/>
          </a:blip>
          <a:srcRect b="0" l="0" r="0" t="0"/>
          <a:stretch/>
        </p:blipFill>
        <p:spPr>
          <a:xfrm>
            <a:off x="3452866" y="2122928"/>
            <a:ext cx="1365117" cy="2038350"/>
          </a:xfrm>
          <a:prstGeom prst="rect">
            <a:avLst/>
          </a:prstGeom>
          <a:noFill/>
          <a:ln>
            <a:noFill/>
          </a:ln>
        </p:spPr>
      </p:pic>
      <p:sp>
        <p:nvSpPr>
          <p:cNvPr id="140" name="Google Shape;140;p16"/>
          <p:cNvSpPr txBox="1"/>
          <p:nvPr/>
        </p:nvSpPr>
        <p:spPr>
          <a:xfrm>
            <a:off x="3452866" y="4285492"/>
            <a:ext cx="156298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Andromeda Strain (1971)</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Science fiction by the great thriller writer Michael Cricthon (he of Jurassic Park fame). Humans begin dying when an alien microbe arrives on Earth.</a:t>
            </a:r>
            <a:endParaRPr/>
          </a:p>
        </p:txBody>
      </p:sp>
      <p:pic>
        <p:nvPicPr>
          <p:cNvPr id="141" name="Google Shape;141;p16"/>
          <p:cNvPicPr preferRelativeResize="0"/>
          <p:nvPr/>
        </p:nvPicPr>
        <p:blipFill rotWithShape="1">
          <a:blip r:embed="rId8">
            <a:alphaModFix/>
          </a:blip>
          <a:srcRect b="0" l="0" r="0" t="0"/>
          <a:stretch/>
        </p:blipFill>
        <p:spPr>
          <a:xfrm>
            <a:off x="5109820" y="3658750"/>
            <a:ext cx="1353675" cy="2061572"/>
          </a:xfrm>
          <a:prstGeom prst="rect">
            <a:avLst/>
          </a:prstGeom>
          <a:noFill/>
          <a:ln>
            <a:noFill/>
          </a:ln>
        </p:spPr>
      </p:pic>
      <p:sp>
        <p:nvSpPr>
          <p:cNvPr id="142" name="Google Shape;142;p16"/>
          <p:cNvSpPr txBox="1"/>
          <p:nvPr/>
        </p:nvSpPr>
        <p:spPr>
          <a:xfrm>
            <a:off x="360291" y="8405471"/>
            <a:ext cx="6281189" cy="43088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There are some great TV series and box sets available too, you might want to check out: Blue Planet, Planet Earth,  The Ascent of Man, Catastrophe, Frozen Planet, Life Story, The Hunt and Monsoon.</a:t>
            </a:r>
            <a:endParaRPr/>
          </a:p>
        </p:txBody>
      </p:sp>
      <p:pic>
        <p:nvPicPr>
          <p:cNvPr id="143" name="Google Shape;143;p16"/>
          <p:cNvPicPr preferRelativeResize="0"/>
          <p:nvPr/>
        </p:nvPicPr>
        <p:blipFill rotWithShape="1">
          <a:blip r:embed="rId9">
            <a:alphaModFix/>
          </a:blip>
          <a:srcRect b="0" l="0" r="0" t="0"/>
          <a:stretch/>
        </p:blipFill>
        <p:spPr>
          <a:xfrm>
            <a:off x="5734050" y="105347"/>
            <a:ext cx="1123950" cy="542836"/>
          </a:xfrm>
          <a:prstGeom prst="rect">
            <a:avLst/>
          </a:prstGeom>
          <a:noFill/>
          <a:ln>
            <a:noFill/>
          </a:ln>
        </p:spPr>
      </p:pic>
      <p:sp>
        <p:nvSpPr>
          <p:cNvPr id="144" name="Google Shape;144;p16"/>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nvSpPr>
        <p:spPr>
          <a:xfrm>
            <a:off x="271205" y="1039239"/>
            <a:ext cx="6370227" cy="66749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46">
                <a:solidFill>
                  <a:schemeClr val="dk1"/>
                </a:solidFill>
                <a:latin typeface="Calibri"/>
                <a:ea typeface="Calibri"/>
                <a:cs typeface="Calibri"/>
                <a:sym typeface="Calibri"/>
              </a:rPr>
              <a:t>If you have 30 minutes to spare, here are some great presentations (and free!) from world leading scientists and researchers on a variety of topics. They provide some interesting answers and ask some thought-provoking questions. Use the link or scan the QR code to view:</a:t>
            </a:r>
            <a:endParaRPr/>
          </a:p>
        </p:txBody>
      </p:sp>
      <p:sp>
        <p:nvSpPr>
          <p:cNvPr id="150" name="Google Shape;150;p17"/>
          <p:cNvSpPr txBox="1"/>
          <p:nvPr/>
        </p:nvSpPr>
        <p:spPr>
          <a:xfrm>
            <a:off x="279232" y="2097785"/>
            <a:ext cx="2415414"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A New Superweapon in the Fight Against Cancer</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 </a:t>
            </a:r>
            <a:r>
              <a:rPr lang="en-GB" sz="1000" u="sng">
                <a:solidFill>
                  <a:schemeClr val="hlink"/>
                </a:solidFill>
                <a:latin typeface="Calibri"/>
                <a:ea typeface="Calibri"/>
                <a:cs typeface="Calibri"/>
                <a:sym typeface="Calibri"/>
                <a:hlinkClick r:id="rId3"/>
              </a:rPr>
              <a:t>http://www.ted.com/talks/paula_hammond_a_new_superweapon_in_the_fight_against_cancer?language=en</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Cancer is a very clever, adaptable disease. To defeat it, says medical researcher and educator Paula Hammond, we need a new and powerful mode of attack.</a:t>
            </a:r>
            <a:endParaRPr/>
          </a:p>
        </p:txBody>
      </p:sp>
      <p:pic>
        <p:nvPicPr>
          <p:cNvPr descr="Screen Clipping" id="151" name="Google Shape;151;p17"/>
          <p:cNvPicPr preferRelativeResize="0"/>
          <p:nvPr/>
        </p:nvPicPr>
        <p:blipFill rotWithShape="1">
          <a:blip r:embed="rId4">
            <a:alphaModFix/>
          </a:blip>
          <a:srcRect b="0" l="0" r="0" t="0"/>
          <a:stretch/>
        </p:blipFill>
        <p:spPr>
          <a:xfrm>
            <a:off x="4898357" y="2097785"/>
            <a:ext cx="1463668" cy="1444903"/>
          </a:xfrm>
          <a:prstGeom prst="rect">
            <a:avLst/>
          </a:prstGeom>
          <a:noFill/>
          <a:ln>
            <a:noFill/>
          </a:ln>
        </p:spPr>
      </p:pic>
      <p:pic>
        <p:nvPicPr>
          <p:cNvPr descr="Screen Clipping" id="152" name="Google Shape;152;p17"/>
          <p:cNvPicPr preferRelativeResize="0"/>
          <p:nvPr/>
        </p:nvPicPr>
        <p:blipFill rotWithShape="1">
          <a:blip r:embed="rId5">
            <a:alphaModFix/>
          </a:blip>
          <a:srcRect b="0" l="0" r="0" t="0"/>
          <a:stretch/>
        </p:blipFill>
        <p:spPr>
          <a:xfrm>
            <a:off x="2715371" y="2115542"/>
            <a:ext cx="2021790" cy="1427146"/>
          </a:xfrm>
          <a:prstGeom prst="rect">
            <a:avLst/>
          </a:prstGeom>
          <a:noFill/>
          <a:ln>
            <a:noFill/>
          </a:ln>
        </p:spPr>
      </p:pic>
      <p:sp>
        <p:nvSpPr>
          <p:cNvPr id="153" name="Google Shape;153;p17"/>
          <p:cNvSpPr txBox="1"/>
          <p:nvPr/>
        </p:nvSpPr>
        <p:spPr>
          <a:xfrm>
            <a:off x="4048081" y="3872017"/>
            <a:ext cx="241541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Why Bees are Disappearing</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 </a:t>
            </a:r>
            <a:r>
              <a:rPr lang="en-GB" sz="1000" u="sng">
                <a:solidFill>
                  <a:schemeClr val="hlink"/>
                </a:solidFill>
                <a:latin typeface="Calibri"/>
                <a:ea typeface="Calibri"/>
                <a:cs typeface="Calibri"/>
                <a:sym typeface="Calibri"/>
                <a:hlinkClick r:id="rId6"/>
              </a:rPr>
              <a:t>http://www.ted.com/talks/marla_spivak_why_bees_are_disappearing?language=en</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Honeybees have thrived for 50 million years, each colony 40 to 50,000 individuals coordinated in amazing harmony. So why, seven years ago, did colonies start dying en-masse? </a:t>
            </a:r>
            <a:endParaRPr/>
          </a:p>
        </p:txBody>
      </p:sp>
      <p:pic>
        <p:nvPicPr>
          <p:cNvPr descr="Screen Clipping" id="154" name="Google Shape;154;p17"/>
          <p:cNvPicPr preferRelativeResize="0"/>
          <p:nvPr/>
        </p:nvPicPr>
        <p:blipFill rotWithShape="1">
          <a:blip r:embed="rId7">
            <a:alphaModFix/>
          </a:blip>
          <a:srcRect b="0" l="0" r="0" t="0"/>
          <a:stretch/>
        </p:blipFill>
        <p:spPr>
          <a:xfrm>
            <a:off x="279232" y="3908113"/>
            <a:ext cx="1463668" cy="1427146"/>
          </a:xfrm>
          <a:prstGeom prst="rect">
            <a:avLst/>
          </a:prstGeom>
          <a:noFill/>
          <a:ln>
            <a:noFill/>
          </a:ln>
        </p:spPr>
      </p:pic>
      <p:pic>
        <p:nvPicPr>
          <p:cNvPr descr="Screen Clipping" id="155" name="Google Shape;155;p17"/>
          <p:cNvPicPr preferRelativeResize="0"/>
          <p:nvPr/>
        </p:nvPicPr>
        <p:blipFill rotWithShape="1">
          <a:blip r:embed="rId8">
            <a:alphaModFix/>
          </a:blip>
          <a:srcRect b="0" l="0" r="0" t="0"/>
          <a:stretch/>
        </p:blipFill>
        <p:spPr>
          <a:xfrm>
            <a:off x="1874233" y="3860496"/>
            <a:ext cx="2042515" cy="1427146"/>
          </a:xfrm>
          <a:prstGeom prst="rect">
            <a:avLst/>
          </a:prstGeom>
          <a:noFill/>
          <a:ln>
            <a:noFill/>
          </a:ln>
        </p:spPr>
      </p:pic>
      <p:sp>
        <p:nvSpPr>
          <p:cNvPr id="156" name="Google Shape;156;p17"/>
          <p:cNvSpPr txBox="1"/>
          <p:nvPr/>
        </p:nvSpPr>
        <p:spPr>
          <a:xfrm>
            <a:off x="187841" y="5434887"/>
            <a:ext cx="24154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Why Doctors Don’t Know About the Drugs They Prescribe</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 </a:t>
            </a:r>
            <a:r>
              <a:rPr lang="en-GB" sz="1000" u="sng">
                <a:solidFill>
                  <a:schemeClr val="hlink"/>
                </a:solidFill>
                <a:latin typeface="Calibri"/>
                <a:ea typeface="Calibri"/>
                <a:cs typeface="Calibri"/>
                <a:sym typeface="Calibri"/>
                <a:hlinkClick r:id="rId9"/>
              </a:rPr>
              <a:t>http://www.ted.com/talks/ben_goldacre_what_doctors_don_t_know_about_the_drugs_they_prescribe?language=en</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When a new drug gets tested, the results of the trials should be published for the rest of the medical world — except much of the time, negative or inconclusive findings go unreported, leaving doctors and researchers in the dark.</a:t>
            </a:r>
            <a:endParaRPr sz="400">
              <a:solidFill>
                <a:schemeClr val="dk1"/>
              </a:solidFill>
              <a:latin typeface="Calibri"/>
              <a:ea typeface="Calibri"/>
              <a:cs typeface="Calibri"/>
              <a:sym typeface="Calibri"/>
            </a:endParaRPr>
          </a:p>
        </p:txBody>
      </p:sp>
      <p:pic>
        <p:nvPicPr>
          <p:cNvPr descr="Screen Clipping" id="157" name="Google Shape;157;p17"/>
          <p:cNvPicPr preferRelativeResize="0"/>
          <p:nvPr/>
        </p:nvPicPr>
        <p:blipFill rotWithShape="1">
          <a:blip r:embed="rId10">
            <a:alphaModFix/>
          </a:blip>
          <a:srcRect b="0" l="0" r="0" t="0"/>
          <a:stretch/>
        </p:blipFill>
        <p:spPr>
          <a:xfrm>
            <a:off x="4801428" y="5434887"/>
            <a:ext cx="1560597" cy="1496085"/>
          </a:xfrm>
          <a:prstGeom prst="rect">
            <a:avLst/>
          </a:prstGeom>
          <a:noFill/>
          <a:ln>
            <a:noFill/>
          </a:ln>
        </p:spPr>
      </p:pic>
      <p:pic>
        <p:nvPicPr>
          <p:cNvPr descr="Screen Clipping" id="158" name="Google Shape;158;p17"/>
          <p:cNvPicPr preferRelativeResize="0"/>
          <p:nvPr/>
        </p:nvPicPr>
        <p:blipFill rotWithShape="1">
          <a:blip r:embed="rId11">
            <a:alphaModFix/>
          </a:blip>
          <a:srcRect b="0" l="0" r="0" t="0"/>
          <a:stretch/>
        </p:blipFill>
        <p:spPr>
          <a:xfrm>
            <a:off x="2603255" y="5492581"/>
            <a:ext cx="2042515" cy="1438391"/>
          </a:xfrm>
          <a:prstGeom prst="rect">
            <a:avLst/>
          </a:prstGeom>
          <a:noFill/>
          <a:ln>
            <a:noFill/>
          </a:ln>
        </p:spPr>
      </p:pic>
      <p:sp>
        <p:nvSpPr>
          <p:cNvPr id="159" name="Google Shape;159;p17"/>
          <p:cNvSpPr txBox="1"/>
          <p:nvPr/>
        </p:nvSpPr>
        <p:spPr>
          <a:xfrm>
            <a:off x="4048081" y="7344302"/>
            <a:ext cx="2415414" cy="13465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Growing New Organs</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 </a:t>
            </a:r>
            <a:r>
              <a:rPr lang="en-GB" sz="1000" u="sng">
                <a:solidFill>
                  <a:schemeClr val="hlink"/>
                </a:solidFill>
                <a:latin typeface="Calibri"/>
                <a:ea typeface="Calibri"/>
                <a:cs typeface="Calibri"/>
                <a:sym typeface="Calibri"/>
                <a:hlinkClick r:id="rId12"/>
              </a:rPr>
              <a:t>http://www.ted.com/talks/anthony_atala_growing_organs_engineering_tissue?language=en</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Anthony Atalla's state-of-the-art lab grows human organs — from muscles to blood vessels to bladders, and more. </a:t>
            </a:r>
            <a:endParaRPr sz="100">
              <a:solidFill>
                <a:schemeClr val="dk1"/>
              </a:solidFill>
              <a:latin typeface="Calibri"/>
              <a:ea typeface="Calibri"/>
              <a:cs typeface="Calibri"/>
              <a:sym typeface="Calibri"/>
            </a:endParaRPr>
          </a:p>
        </p:txBody>
      </p:sp>
      <p:pic>
        <p:nvPicPr>
          <p:cNvPr descr="Screen Clipping" id="160" name="Google Shape;160;p17"/>
          <p:cNvPicPr preferRelativeResize="0"/>
          <p:nvPr/>
        </p:nvPicPr>
        <p:blipFill rotWithShape="1">
          <a:blip r:embed="rId13">
            <a:alphaModFix/>
          </a:blip>
          <a:srcRect b="0" l="0" r="0" t="0"/>
          <a:stretch/>
        </p:blipFill>
        <p:spPr>
          <a:xfrm>
            <a:off x="2005566" y="7462168"/>
            <a:ext cx="2042515" cy="1447474"/>
          </a:xfrm>
          <a:prstGeom prst="rect">
            <a:avLst/>
          </a:prstGeom>
          <a:noFill/>
          <a:ln>
            <a:noFill/>
          </a:ln>
        </p:spPr>
      </p:pic>
      <p:pic>
        <p:nvPicPr>
          <p:cNvPr descr="Screen Clipping" id="161" name="Google Shape;161;p17"/>
          <p:cNvPicPr preferRelativeResize="0"/>
          <p:nvPr/>
        </p:nvPicPr>
        <p:blipFill rotWithShape="1">
          <a:blip r:embed="rId14">
            <a:alphaModFix/>
          </a:blip>
          <a:srcRect b="0" l="0" r="0" t="0"/>
          <a:stretch/>
        </p:blipFill>
        <p:spPr>
          <a:xfrm>
            <a:off x="252475" y="7474226"/>
            <a:ext cx="1463668" cy="1463668"/>
          </a:xfrm>
          <a:prstGeom prst="rect">
            <a:avLst/>
          </a:prstGeom>
          <a:noFill/>
          <a:ln>
            <a:noFill/>
          </a:ln>
        </p:spPr>
      </p:pic>
      <p:cxnSp>
        <p:nvCxnSpPr>
          <p:cNvPr id="162" name="Google Shape;162;p17"/>
          <p:cNvCxnSpPr/>
          <p:nvPr/>
        </p:nvCxnSpPr>
        <p:spPr>
          <a:xfrm>
            <a:off x="291264" y="3746019"/>
            <a:ext cx="6082793" cy="0"/>
          </a:xfrm>
          <a:prstGeom prst="straightConnector1">
            <a:avLst/>
          </a:prstGeom>
          <a:noFill/>
          <a:ln cap="flat" cmpd="sng" w="38100">
            <a:solidFill>
              <a:schemeClr val="accent4"/>
            </a:solidFill>
            <a:prstDash val="solid"/>
            <a:miter lim="800000"/>
            <a:headEnd len="sm" w="sm" type="none"/>
            <a:tailEnd len="sm" w="sm" type="none"/>
          </a:ln>
        </p:spPr>
      </p:cxnSp>
      <p:cxnSp>
        <p:nvCxnSpPr>
          <p:cNvPr id="163" name="Google Shape;163;p17"/>
          <p:cNvCxnSpPr/>
          <p:nvPr/>
        </p:nvCxnSpPr>
        <p:spPr>
          <a:xfrm>
            <a:off x="311312" y="5390338"/>
            <a:ext cx="6082793" cy="0"/>
          </a:xfrm>
          <a:prstGeom prst="straightConnector1">
            <a:avLst/>
          </a:prstGeom>
          <a:noFill/>
          <a:ln cap="flat" cmpd="sng" w="38100">
            <a:solidFill>
              <a:schemeClr val="accent4"/>
            </a:solidFill>
            <a:prstDash val="solid"/>
            <a:miter lim="800000"/>
            <a:headEnd len="sm" w="sm" type="none"/>
            <a:tailEnd len="sm" w="sm" type="none"/>
          </a:ln>
        </p:spPr>
      </p:cxnSp>
      <p:cxnSp>
        <p:nvCxnSpPr>
          <p:cNvPr id="164" name="Google Shape;164;p17"/>
          <p:cNvCxnSpPr/>
          <p:nvPr/>
        </p:nvCxnSpPr>
        <p:spPr>
          <a:xfrm>
            <a:off x="271205" y="7347477"/>
            <a:ext cx="6082793" cy="0"/>
          </a:xfrm>
          <a:prstGeom prst="straightConnector1">
            <a:avLst/>
          </a:prstGeom>
          <a:noFill/>
          <a:ln cap="flat" cmpd="sng" w="38100">
            <a:solidFill>
              <a:schemeClr val="accent4"/>
            </a:solidFill>
            <a:prstDash val="solid"/>
            <a:miter lim="800000"/>
            <a:headEnd len="sm" w="sm" type="none"/>
            <a:tailEnd len="sm" w="sm" type="none"/>
          </a:ln>
        </p:spPr>
      </p:cxnSp>
      <p:pic>
        <p:nvPicPr>
          <p:cNvPr id="165" name="Google Shape;165;p17"/>
          <p:cNvPicPr preferRelativeResize="0"/>
          <p:nvPr/>
        </p:nvPicPr>
        <p:blipFill rotWithShape="1">
          <a:blip r:embed="rId15">
            <a:alphaModFix/>
          </a:blip>
          <a:srcRect b="0" l="0" r="0" t="0"/>
          <a:stretch/>
        </p:blipFill>
        <p:spPr>
          <a:xfrm>
            <a:off x="5734050" y="105347"/>
            <a:ext cx="1123950" cy="542836"/>
          </a:xfrm>
          <a:prstGeom prst="rect">
            <a:avLst/>
          </a:prstGeom>
          <a:noFill/>
          <a:ln>
            <a:noFill/>
          </a:ln>
        </p:spPr>
      </p:pic>
      <p:sp>
        <p:nvSpPr>
          <p:cNvPr id="166" name="Google Shape;166;p17"/>
          <p:cNvSpPr/>
          <p:nvPr/>
        </p:nvSpPr>
        <p:spPr>
          <a:xfrm>
            <a:off x="219041" y="444678"/>
            <a:ext cx="62444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C55A11"/>
                </a:solidFill>
                <a:latin typeface="Calibri"/>
                <a:ea typeface="Calibri"/>
                <a:cs typeface="Calibri"/>
                <a:sym typeface="Calibri"/>
              </a:rPr>
              <a:t>Movie Recommendations</a:t>
            </a:r>
            <a:endParaRPr b="1" sz="1800">
              <a:solidFill>
                <a:srgbClr val="C55A11"/>
              </a:solidFill>
              <a:latin typeface="Calibri"/>
              <a:ea typeface="Calibri"/>
              <a:cs typeface="Calibri"/>
              <a:sym typeface="Calibri"/>
            </a:endParaRPr>
          </a:p>
        </p:txBody>
      </p:sp>
      <p:sp>
        <p:nvSpPr>
          <p:cNvPr id="167" name="Google Shape;167;p17"/>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p:nvPr/>
        </p:nvSpPr>
        <p:spPr>
          <a:xfrm>
            <a:off x="291359" y="482253"/>
            <a:ext cx="6244454" cy="3231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u="sng">
                <a:solidFill>
                  <a:srgbClr val="E46C0A"/>
                </a:solidFill>
                <a:latin typeface="Calibri"/>
                <a:ea typeface="Calibri"/>
                <a:cs typeface="Calibri"/>
                <a:sym typeface="Calibri"/>
              </a:rPr>
              <a:t>Research activities</a:t>
            </a:r>
            <a:endParaRPr sz="1800">
              <a:solidFill>
                <a:schemeClr val="dk1"/>
              </a:solidFill>
              <a:latin typeface="Calibri"/>
              <a:ea typeface="Calibri"/>
              <a:cs typeface="Calibri"/>
              <a:sym typeface="Calibri"/>
            </a:endParaRPr>
          </a:p>
        </p:txBody>
      </p:sp>
      <p:sp>
        <p:nvSpPr>
          <p:cNvPr id="173" name="Google Shape;173;p18"/>
          <p:cNvSpPr/>
          <p:nvPr/>
        </p:nvSpPr>
        <p:spPr>
          <a:xfrm>
            <a:off x="468091" y="1170933"/>
            <a:ext cx="5986950" cy="46166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Research, reading and note making are essential skills for A level Biology study. For the following task you are going to produce ‘Cornell Notes’ to summarise your reading.</a:t>
            </a:r>
            <a:endParaRPr/>
          </a:p>
        </p:txBody>
      </p:sp>
      <p:pic>
        <p:nvPicPr>
          <p:cNvPr descr="Screen Clipping" id="174" name="Google Shape;174;p18"/>
          <p:cNvPicPr preferRelativeResize="0"/>
          <p:nvPr/>
        </p:nvPicPr>
        <p:blipFill rotWithShape="1">
          <a:blip r:embed="rId3">
            <a:alphaModFix/>
          </a:blip>
          <a:srcRect b="0" l="0" r="0" t="0"/>
          <a:stretch/>
        </p:blipFill>
        <p:spPr>
          <a:xfrm>
            <a:off x="2048154" y="2065254"/>
            <a:ext cx="1279985" cy="1591333"/>
          </a:xfrm>
          <a:prstGeom prst="rect">
            <a:avLst/>
          </a:prstGeom>
          <a:noFill/>
          <a:ln>
            <a:noFill/>
          </a:ln>
        </p:spPr>
      </p:pic>
      <p:pic>
        <p:nvPicPr>
          <p:cNvPr descr="Screen Clipping" id="175" name="Google Shape;175;p18"/>
          <p:cNvPicPr preferRelativeResize="0"/>
          <p:nvPr/>
        </p:nvPicPr>
        <p:blipFill rotWithShape="1">
          <a:blip r:embed="rId4">
            <a:alphaModFix/>
          </a:blip>
          <a:srcRect b="0" l="0" r="0" t="0"/>
          <a:stretch/>
        </p:blipFill>
        <p:spPr>
          <a:xfrm>
            <a:off x="4973820" y="1929077"/>
            <a:ext cx="1398745" cy="1727510"/>
          </a:xfrm>
          <a:prstGeom prst="rect">
            <a:avLst/>
          </a:prstGeom>
          <a:noFill/>
          <a:ln>
            <a:noFill/>
          </a:ln>
        </p:spPr>
      </p:pic>
      <p:pic>
        <p:nvPicPr>
          <p:cNvPr descr="Screen Clipping" id="176" name="Google Shape;176;p18"/>
          <p:cNvPicPr preferRelativeResize="0"/>
          <p:nvPr/>
        </p:nvPicPr>
        <p:blipFill rotWithShape="1">
          <a:blip r:embed="rId5">
            <a:alphaModFix/>
          </a:blip>
          <a:srcRect b="0" l="0" r="0" t="0"/>
          <a:stretch/>
        </p:blipFill>
        <p:spPr>
          <a:xfrm>
            <a:off x="2048154" y="4370804"/>
            <a:ext cx="1279985" cy="1591333"/>
          </a:xfrm>
          <a:prstGeom prst="rect">
            <a:avLst/>
          </a:prstGeom>
          <a:noFill/>
          <a:ln>
            <a:noFill/>
          </a:ln>
        </p:spPr>
      </p:pic>
      <p:pic>
        <p:nvPicPr>
          <p:cNvPr descr="Screen Clipping" id="177" name="Google Shape;177;p18"/>
          <p:cNvPicPr preferRelativeResize="0"/>
          <p:nvPr/>
        </p:nvPicPr>
        <p:blipFill rotWithShape="1">
          <a:blip r:embed="rId6">
            <a:alphaModFix/>
          </a:blip>
          <a:srcRect b="2185" l="0" r="0" t="-1"/>
          <a:stretch/>
        </p:blipFill>
        <p:spPr>
          <a:xfrm>
            <a:off x="2133600" y="6676354"/>
            <a:ext cx="1279986" cy="1614030"/>
          </a:xfrm>
          <a:prstGeom prst="rect">
            <a:avLst/>
          </a:prstGeom>
          <a:noFill/>
          <a:ln>
            <a:noFill/>
          </a:ln>
        </p:spPr>
      </p:pic>
      <p:pic>
        <p:nvPicPr>
          <p:cNvPr descr="Screen Clipping" id="178" name="Google Shape;178;p18"/>
          <p:cNvPicPr preferRelativeResize="0"/>
          <p:nvPr/>
        </p:nvPicPr>
        <p:blipFill rotWithShape="1">
          <a:blip r:embed="rId7">
            <a:alphaModFix/>
          </a:blip>
          <a:srcRect b="0" l="0" r="0" t="0"/>
          <a:stretch/>
        </p:blipFill>
        <p:spPr>
          <a:xfrm>
            <a:off x="5086371" y="4244899"/>
            <a:ext cx="1286194" cy="1636728"/>
          </a:xfrm>
          <a:prstGeom prst="rect">
            <a:avLst/>
          </a:prstGeom>
          <a:noFill/>
          <a:ln>
            <a:noFill/>
          </a:ln>
        </p:spPr>
      </p:pic>
      <p:sp>
        <p:nvSpPr>
          <p:cNvPr id="179" name="Google Shape;179;p18"/>
          <p:cNvSpPr txBox="1"/>
          <p:nvPr/>
        </p:nvSpPr>
        <p:spPr>
          <a:xfrm>
            <a:off x="402473" y="2118219"/>
            <a:ext cx="173112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1. Divide your page into three sections like this</a:t>
            </a:r>
            <a:endParaRPr/>
          </a:p>
        </p:txBody>
      </p:sp>
      <p:sp>
        <p:nvSpPr>
          <p:cNvPr id="180" name="Google Shape;180;p18"/>
          <p:cNvSpPr txBox="1"/>
          <p:nvPr/>
        </p:nvSpPr>
        <p:spPr>
          <a:xfrm>
            <a:off x="3542893" y="2118219"/>
            <a:ext cx="143092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2. Write the name, date and topic at the top of the page</a:t>
            </a:r>
            <a:endParaRPr/>
          </a:p>
        </p:txBody>
      </p:sp>
      <p:sp>
        <p:nvSpPr>
          <p:cNvPr id="181" name="Google Shape;181;p18"/>
          <p:cNvSpPr txBox="1"/>
          <p:nvPr/>
        </p:nvSpPr>
        <p:spPr>
          <a:xfrm>
            <a:off x="552572" y="4523320"/>
            <a:ext cx="143092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3. Use the large box to make notes. Leave a space between separate idea. Abbreviate where possible.</a:t>
            </a:r>
            <a:endParaRPr/>
          </a:p>
        </p:txBody>
      </p:sp>
      <p:sp>
        <p:nvSpPr>
          <p:cNvPr id="182" name="Google Shape;182;p18"/>
          <p:cNvSpPr txBox="1"/>
          <p:nvPr/>
        </p:nvSpPr>
        <p:spPr>
          <a:xfrm>
            <a:off x="3542893" y="4522035"/>
            <a:ext cx="143092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4. Review and identify the key points in the left hand box</a:t>
            </a:r>
            <a:endParaRPr/>
          </a:p>
        </p:txBody>
      </p:sp>
      <p:sp>
        <p:nvSpPr>
          <p:cNvPr id="183" name="Google Shape;183;p18"/>
          <p:cNvSpPr txBox="1"/>
          <p:nvPr/>
        </p:nvSpPr>
        <p:spPr>
          <a:xfrm>
            <a:off x="552571" y="6676354"/>
            <a:ext cx="143092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5. Write a summary of the main ideas in the bottom space</a:t>
            </a:r>
            <a:endParaRPr/>
          </a:p>
        </p:txBody>
      </p:sp>
      <p:sp>
        <p:nvSpPr>
          <p:cNvPr id="184" name="Google Shape;184;p18"/>
          <p:cNvSpPr txBox="1"/>
          <p:nvPr/>
        </p:nvSpPr>
        <p:spPr>
          <a:xfrm>
            <a:off x="1458321" y="8693297"/>
            <a:ext cx="427114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Calibri"/>
                <a:ea typeface="Calibri"/>
                <a:cs typeface="Calibri"/>
                <a:sym typeface="Calibri"/>
              </a:rPr>
              <a:t>Images taken from http://coe.jmu.edu/learningtoolbox/cornellnotes.html</a:t>
            </a:r>
            <a:endParaRPr/>
          </a:p>
        </p:txBody>
      </p:sp>
      <p:pic>
        <p:nvPicPr>
          <p:cNvPr id="185" name="Google Shape;185;p18"/>
          <p:cNvPicPr preferRelativeResize="0"/>
          <p:nvPr/>
        </p:nvPicPr>
        <p:blipFill rotWithShape="1">
          <a:blip r:embed="rId8">
            <a:alphaModFix/>
          </a:blip>
          <a:srcRect b="0" l="0" r="0" t="0"/>
          <a:stretch/>
        </p:blipFill>
        <p:spPr>
          <a:xfrm>
            <a:off x="5734050" y="105347"/>
            <a:ext cx="1123950" cy="542836"/>
          </a:xfrm>
          <a:prstGeom prst="rect">
            <a:avLst/>
          </a:prstGeom>
          <a:noFill/>
          <a:ln>
            <a:noFill/>
          </a:ln>
        </p:spPr>
      </p:pic>
      <p:sp>
        <p:nvSpPr>
          <p:cNvPr id="186" name="Google Shape;186;p18"/>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p:nvPr/>
        </p:nvSpPr>
        <p:spPr>
          <a:xfrm>
            <a:off x="498726" y="1165268"/>
            <a:ext cx="2950327"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The Big Picture is an excellent  publication from the Wellcome Trust. Along with the magazine, the company produces posters, videos and other resources aimed at students studying for GCSEs and A level.</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For each of the following topics, you are going to use the resources to produce one page of Cornell style notes.</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Use the links of scan the QR code to take you to the resources.</a:t>
            </a:r>
            <a:endParaRPr/>
          </a:p>
        </p:txBody>
      </p:sp>
      <p:pic>
        <p:nvPicPr>
          <p:cNvPr id="192" name="Google Shape;192;p19"/>
          <p:cNvPicPr preferRelativeResize="0"/>
          <p:nvPr/>
        </p:nvPicPr>
        <p:blipFill rotWithShape="1">
          <a:blip r:embed="rId3">
            <a:alphaModFix/>
          </a:blip>
          <a:srcRect b="0" l="0" r="0" t="0"/>
          <a:stretch/>
        </p:blipFill>
        <p:spPr>
          <a:xfrm>
            <a:off x="3983079" y="1165268"/>
            <a:ext cx="2114711" cy="395434"/>
          </a:xfrm>
          <a:prstGeom prst="rect">
            <a:avLst/>
          </a:prstGeom>
          <a:noFill/>
          <a:ln>
            <a:noFill/>
          </a:ln>
        </p:spPr>
      </p:pic>
      <p:pic>
        <p:nvPicPr>
          <p:cNvPr id="193" name="Google Shape;193;p19"/>
          <p:cNvPicPr preferRelativeResize="0"/>
          <p:nvPr/>
        </p:nvPicPr>
        <p:blipFill rotWithShape="1">
          <a:blip r:embed="rId4">
            <a:alphaModFix/>
          </a:blip>
          <a:srcRect b="0" l="0" r="0" t="0"/>
          <a:stretch/>
        </p:blipFill>
        <p:spPr>
          <a:xfrm>
            <a:off x="4291826" y="1726976"/>
            <a:ext cx="1497215" cy="1709888"/>
          </a:xfrm>
          <a:prstGeom prst="rect">
            <a:avLst/>
          </a:prstGeom>
          <a:noFill/>
          <a:ln>
            <a:noFill/>
          </a:ln>
        </p:spPr>
      </p:pic>
      <p:sp>
        <p:nvSpPr>
          <p:cNvPr id="194" name="Google Shape;194;p19"/>
          <p:cNvSpPr/>
          <p:nvPr/>
        </p:nvSpPr>
        <p:spPr>
          <a:xfrm>
            <a:off x="498726" y="3691899"/>
            <a:ext cx="2950327"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Topic 1: The Cell</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a:t>
            </a:r>
            <a:r>
              <a:rPr lang="en-GB" sz="1000" u="sng">
                <a:solidFill>
                  <a:schemeClr val="hlink"/>
                </a:solidFill>
                <a:latin typeface="Calibri"/>
                <a:ea typeface="Calibri"/>
                <a:cs typeface="Calibri"/>
                <a:sym typeface="Calibri"/>
                <a:hlinkClick r:id="rId5"/>
              </a:rPr>
              <a:t>http://bigpictureeducation.com/cell</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endParaRPr/>
          </a:p>
        </p:txBody>
      </p:sp>
      <p:pic>
        <p:nvPicPr>
          <p:cNvPr descr="Screen Clipping" id="195" name="Google Shape;195;p19"/>
          <p:cNvPicPr preferRelativeResize="0"/>
          <p:nvPr/>
        </p:nvPicPr>
        <p:blipFill rotWithShape="1">
          <a:blip r:embed="rId6">
            <a:alphaModFix/>
          </a:blip>
          <a:srcRect b="0" l="0" r="0" t="0"/>
          <a:stretch/>
        </p:blipFill>
        <p:spPr>
          <a:xfrm>
            <a:off x="4892740" y="3603138"/>
            <a:ext cx="1398533" cy="1412200"/>
          </a:xfrm>
          <a:prstGeom prst="rect">
            <a:avLst/>
          </a:prstGeom>
          <a:noFill/>
          <a:ln>
            <a:noFill/>
          </a:ln>
        </p:spPr>
      </p:pic>
      <p:pic>
        <p:nvPicPr>
          <p:cNvPr descr="Screen Clipping" id="196" name="Google Shape;196;p19"/>
          <p:cNvPicPr preferRelativeResize="0"/>
          <p:nvPr/>
        </p:nvPicPr>
        <p:blipFill rotWithShape="1">
          <a:blip r:embed="rId7">
            <a:alphaModFix/>
          </a:blip>
          <a:srcRect b="0" l="0" r="0" t="0"/>
          <a:stretch/>
        </p:blipFill>
        <p:spPr>
          <a:xfrm>
            <a:off x="3635349" y="3687615"/>
            <a:ext cx="1062443" cy="1521019"/>
          </a:xfrm>
          <a:prstGeom prst="rect">
            <a:avLst/>
          </a:prstGeom>
          <a:noFill/>
          <a:ln>
            <a:noFill/>
          </a:ln>
        </p:spPr>
      </p:pic>
      <p:sp>
        <p:nvSpPr>
          <p:cNvPr id="197" name="Google Shape;197;p19"/>
          <p:cNvSpPr/>
          <p:nvPr/>
        </p:nvSpPr>
        <p:spPr>
          <a:xfrm>
            <a:off x="498725" y="5480594"/>
            <a:ext cx="2950327"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Topic 2: The Immune System</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a:t>
            </a:r>
            <a:r>
              <a:rPr lang="en-GB" sz="1000" u="sng">
                <a:solidFill>
                  <a:schemeClr val="hlink"/>
                </a:solidFill>
                <a:latin typeface="Calibri"/>
                <a:ea typeface="Calibri"/>
                <a:cs typeface="Calibri"/>
                <a:sym typeface="Calibri"/>
                <a:hlinkClick r:id="rId8"/>
              </a:rPr>
              <a:t>http://bigpictureeducation.com/immune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sz="400">
              <a:solidFill>
                <a:schemeClr val="dk1"/>
              </a:solidFill>
              <a:latin typeface="Calibri"/>
              <a:ea typeface="Calibri"/>
              <a:cs typeface="Calibri"/>
              <a:sym typeface="Calibri"/>
            </a:endParaRPr>
          </a:p>
        </p:txBody>
      </p:sp>
      <p:pic>
        <p:nvPicPr>
          <p:cNvPr descr="Screen Clipping" id="198" name="Google Shape;198;p19"/>
          <p:cNvPicPr preferRelativeResize="0"/>
          <p:nvPr/>
        </p:nvPicPr>
        <p:blipFill rotWithShape="1">
          <a:blip r:embed="rId9">
            <a:alphaModFix/>
          </a:blip>
          <a:srcRect b="0" l="0" r="0" t="0"/>
          <a:stretch/>
        </p:blipFill>
        <p:spPr>
          <a:xfrm>
            <a:off x="3635349" y="5459385"/>
            <a:ext cx="1063808" cy="1521019"/>
          </a:xfrm>
          <a:prstGeom prst="rect">
            <a:avLst/>
          </a:prstGeom>
          <a:noFill/>
          <a:ln>
            <a:noFill/>
          </a:ln>
        </p:spPr>
      </p:pic>
      <p:pic>
        <p:nvPicPr>
          <p:cNvPr descr="Screen Clipping" id="199" name="Google Shape;199;p19"/>
          <p:cNvPicPr preferRelativeResize="0"/>
          <p:nvPr/>
        </p:nvPicPr>
        <p:blipFill rotWithShape="1">
          <a:blip r:embed="rId10">
            <a:alphaModFix/>
          </a:blip>
          <a:srcRect b="0" l="0" r="0" t="0"/>
          <a:stretch/>
        </p:blipFill>
        <p:spPr>
          <a:xfrm>
            <a:off x="4875914" y="5459385"/>
            <a:ext cx="1432184" cy="1412200"/>
          </a:xfrm>
          <a:prstGeom prst="rect">
            <a:avLst/>
          </a:prstGeom>
          <a:noFill/>
          <a:ln>
            <a:noFill/>
          </a:ln>
        </p:spPr>
      </p:pic>
      <p:sp>
        <p:nvSpPr>
          <p:cNvPr id="200" name="Google Shape;200;p19"/>
          <p:cNvSpPr/>
          <p:nvPr/>
        </p:nvSpPr>
        <p:spPr>
          <a:xfrm>
            <a:off x="498724" y="7322735"/>
            <a:ext cx="2950327" cy="20928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Topic 3: Exercise, Energy and Movement</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a:t>
            </a:r>
            <a:r>
              <a:rPr lang="en-GB" sz="1000" u="sng">
                <a:solidFill>
                  <a:schemeClr val="hlink"/>
                </a:solidFill>
                <a:latin typeface="Calibri"/>
                <a:ea typeface="Calibri"/>
                <a:cs typeface="Calibri"/>
                <a:sym typeface="Calibri"/>
                <a:hlinkClick r:id="rId11"/>
              </a:rPr>
              <a:t>http://bigpictureeducation.com/exercise-energy-and-movement</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All living things move. Whether it’s a plant growing towards the sun, bacteria swimming away from a toxin or you walking home, anything alive must move to survive. For humans though, movement is more than just survival – we move for fun, to compete and to be healthy. In this issue we look at the biological systems that keep us moving and consider some of the psychological, social and ethical aspects of exercise and sport.</a:t>
            </a:r>
            <a:endParaRPr sz="100">
              <a:solidFill>
                <a:schemeClr val="dk1"/>
              </a:solidFill>
              <a:latin typeface="Calibri"/>
              <a:ea typeface="Calibri"/>
              <a:cs typeface="Calibri"/>
              <a:sym typeface="Calibri"/>
            </a:endParaRPr>
          </a:p>
        </p:txBody>
      </p:sp>
      <p:pic>
        <p:nvPicPr>
          <p:cNvPr descr="Screen Clipping" id="201" name="Google Shape;201;p19"/>
          <p:cNvPicPr preferRelativeResize="0"/>
          <p:nvPr/>
        </p:nvPicPr>
        <p:blipFill rotWithShape="1">
          <a:blip r:embed="rId12">
            <a:alphaModFix/>
          </a:blip>
          <a:srcRect b="0" l="0" r="0" t="0"/>
          <a:stretch/>
        </p:blipFill>
        <p:spPr>
          <a:xfrm>
            <a:off x="3616123" y="7335547"/>
            <a:ext cx="1058168" cy="1513528"/>
          </a:xfrm>
          <a:prstGeom prst="rect">
            <a:avLst/>
          </a:prstGeom>
          <a:noFill/>
          <a:ln>
            <a:noFill/>
          </a:ln>
        </p:spPr>
      </p:pic>
      <p:pic>
        <p:nvPicPr>
          <p:cNvPr descr="Screen Clipping" id="202" name="Google Shape;202;p19"/>
          <p:cNvPicPr preferRelativeResize="0"/>
          <p:nvPr/>
        </p:nvPicPr>
        <p:blipFill rotWithShape="1">
          <a:blip r:embed="rId13">
            <a:alphaModFix/>
          </a:blip>
          <a:srcRect b="0" l="0" r="0" t="0"/>
          <a:stretch/>
        </p:blipFill>
        <p:spPr>
          <a:xfrm>
            <a:off x="4892740" y="7191242"/>
            <a:ext cx="1424803" cy="1412025"/>
          </a:xfrm>
          <a:prstGeom prst="rect">
            <a:avLst/>
          </a:prstGeom>
          <a:noFill/>
          <a:ln>
            <a:noFill/>
          </a:ln>
        </p:spPr>
      </p:pic>
      <p:cxnSp>
        <p:nvCxnSpPr>
          <p:cNvPr id="203" name="Google Shape;203;p19"/>
          <p:cNvCxnSpPr/>
          <p:nvPr/>
        </p:nvCxnSpPr>
        <p:spPr>
          <a:xfrm>
            <a:off x="407654" y="3439669"/>
            <a:ext cx="6082793" cy="0"/>
          </a:xfrm>
          <a:prstGeom prst="straightConnector1">
            <a:avLst/>
          </a:prstGeom>
          <a:noFill/>
          <a:ln cap="flat" cmpd="sng" w="38100">
            <a:solidFill>
              <a:schemeClr val="accent4"/>
            </a:solidFill>
            <a:prstDash val="solid"/>
            <a:miter lim="800000"/>
            <a:headEnd len="sm" w="sm" type="none"/>
            <a:tailEnd len="sm" w="sm" type="none"/>
          </a:ln>
        </p:spPr>
      </p:cxnSp>
      <p:cxnSp>
        <p:nvCxnSpPr>
          <p:cNvPr id="204" name="Google Shape;204;p19"/>
          <p:cNvCxnSpPr/>
          <p:nvPr/>
        </p:nvCxnSpPr>
        <p:spPr>
          <a:xfrm>
            <a:off x="386025" y="5336970"/>
            <a:ext cx="6082793" cy="0"/>
          </a:xfrm>
          <a:prstGeom prst="straightConnector1">
            <a:avLst/>
          </a:prstGeom>
          <a:noFill/>
          <a:ln cap="flat" cmpd="sng" w="38100">
            <a:solidFill>
              <a:schemeClr val="accent4"/>
            </a:solidFill>
            <a:prstDash val="solid"/>
            <a:miter lim="800000"/>
            <a:headEnd len="sm" w="sm" type="none"/>
            <a:tailEnd len="sm" w="sm" type="none"/>
          </a:ln>
        </p:spPr>
      </p:cxnSp>
      <p:cxnSp>
        <p:nvCxnSpPr>
          <p:cNvPr id="205" name="Google Shape;205;p19"/>
          <p:cNvCxnSpPr/>
          <p:nvPr/>
        </p:nvCxnSpPr>
        <p:spPr>
          <a:xfrm>
            <a:off x="407654" y="7147642"/>
            <a:ext cx="6082793" cy="0"/>
          </a:xfrm>
          <a:prstGeom prst="straightConnector1">
            <a:avLst/>
          </a:prstGeom>
          <a:noFill/>
          <a:ln cap="flat" cmpd="sng" w="38100">
            <a:solidFill>
              <a:schemeClr val="accent4"/>
            </a:solidFill>
            <a:prstDash val="solid"/>
            <a:miter lim="800000"/>
            <a:headEnd len="sm" w="sm" type="none"/>
            <a:tailEnd len="sm" w="sm" type="none"/>
          </a:ln>
        </p:spPr>
      </p:cxnSp>
      <p:pic>
        <p:nvPicPr>
          <p:cNvPr id="206" name="Google Shape;206;p19"/>
          <p:cNvPicPr preferRelativeResize="0"/>
          <p:nvPr/>
        </p:nvPicPr>
        <p:blipFill rotWithShape="1">
          <a:blip r:embed="rId14">
            <a:alphaModFix/>
          </a:blip>
          <a:srcRect b="0" l="0" r="0" t="0"/>
          <a:stretch/>
        </p:blipFill>
        <p:spPr>
          <a:xfrm>
            <a:off x="5734050" y="105347"/>
            <a:ext cx="1123950" cy="542836"/>
          </a:xfrm>
          <a:prstGeom prst="rect">
            <a:avLst/>
          </a:prstGeom>
          <a:noFill/>
          <a:ln>
            <a:noFill/>
          </a:ln>
        </p:spPr>
      </p:pic>
      <p:sp>
        <p:nvSpPr>
          <p:cNvPr id="207" name="Google Shape;207;p19"/>
          <p:cNvSpPr/>
          <p:nvPr/>
        </p:nvSpPr>
        <p:spPr>
          <a:xfrm>
            <a:off x="326823" y="496904"/>
            <a:ext cx="6244454" cy="3263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u="sng">
                <a:solidFill>
                  <a:srgbClr val="E46C0A"/>
                </a:solidFill>
                <a:latin typeface="Calibri"/>
                <a:ea typeface="Calibri"/>
                <a:cs typeface="Calibri"/>
                <a:sym typeface="Calibri"/>
              </a:rPr>
              <a:t>Research activities</a:t>
            </a:r>
            <a:endParaRPr sz="1800">
              <a:solidFill>
                <a:schemeClr val="dk1"/>
              </a:solidFill>
              <a:latin typeface="Calibri"/>
              <a:ea typeface="Calibri"/>
              <a:cs typeface="Calibri"/>
              <a:sym typeface="Calibri"/>
            </a:endParaRPr>
          </a:p>
        </p:txBody>
      </p:sp>
      <p:sp>
        <p:nvSpPr>
          <p:cNvPr id="208" name="Google Shape;208;p19"/>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p:nvPr/>
        </p:nvSpPr>
        <p:spPr>
          <a:xfrm>
            <a:off x="439571" y="660909"/>
            <a:ext cx="2950327" cy="20928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Topic 4: Populations</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a:t>
            </a:r>
            <a:r>
              <a:rPr lang="en-GB" sz="1000" u="sng">
                <a:solidFill>
                  <a:schemeClr val="hlink"/>
                </a:solidFill>
                <a:latin typeface="Calibri"/>
                <a:ea typeface="Calibri"/>
                <a:cs typeface="Calibri"/>
                <a:sym typeface="Calibri"/>
                <a:hlinkClick r:id="rId3"/>
              </a:rPr>
              <a:t>http://bigpictureeducation.com/populations</a:t>
            </a:r>
            <a:r>
              <a:rPr lang="en-GB"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sz="400">
              <a:solidFill>
                <a:schemeClr val="dk1"/>
              </a:solidFill>
              <a:latin typeface="Calibri"/>
              <a:ea typeface="Calibri"/>
              <a:cs typeface="Calibri"/>
              <a:sym typeface="Calibri"/>
            </a:endParaRPr>
          </a:p>
        </p:txBody>
      </p:sp>
      <p:pic>
        <p:nvPicPr>
          <p:cNvPr descr="Screen Clipping" id="214" name="Google Shape;214;p20"/>
          <p:cNvPicPr preferRelativeResize="0"/>
          <p:nvPr/>
        </p:nvPicPr>
        <p:blipFill rotWithShape="1">
          <a:blip r:embed="rId4">
            <a:alphaModFix/>
          </a:blip>
          <a:srcRect b="0" l="0" r="0" t="0"/>
          <a:stretch/>
        </p:blipFill>
        <p:spPr>
          <a:xfrm>
            <a:off x="3603044" y="660909"/>
            <a:ext cx="1088995" cy="1528106"/>
          </a:xfrm>
          <a:prstGeom prst="rect">
            <a:avLst/>
          </a:prstGeom>
          <a:noFill/>
          <a:ln>
            <a:noFill/>
          </a:ln>
        </p:spPr>
      </p:pic>
      <p:pic>
        <p:nvPicPr>
          <p:cNvPr descr="Screen Clipping" id="215" name="Google Shape;215;p20"/>
          <p:cNvPicPr preferRelativeResize="0"/>
          <p:nvPr/>
        </p:nvPicPr>
        <p:blipFill rotWithShape="1">
          <a:blip r:embed="rId5">
            <a:alphaModFix/>
          </a:blip>
          <a:srcRect b="0" l="0" r="0" t="0"/>
          <a:stretch/>
        </p:blipFill>
        <p:spPr>
          <a:xfrm>
            <a:off x="4905185" y="660909"/>
            <a:ext cx="1432279" cy="1412200"/>
          </a:xfrm>
          <a:prstGeom prst="rect">
            <a:avLst/>
          </a:prstGeom>
          <a:noFill/>
          <a:ln>
            <a:noFill/>
          </a:ln>
        </p:spPr>
      </p:pic>
      <p:cxnSp>
        <p:nvCxnSpPr>
          <p:cNvPr id="216" name="Google Shape;216;p20"/>
          <p:cNvCxnSpPr/>
          <p:nvPr/>
        </p:nvCxnSpPr>
        <p:spPr>
          <a:xfrm>
            <a:off x="439571" y="2962209"/>
            <a:ext cx="6082793" cy="0"/>
          </a:xfrm>
          <a:prstGeom prst="straightConnector1">
            <a:avLst/>
          </a:prstGeom>
          <a:noFill/>
          <a:ln cap="flat" cmpd="sng" w="38100">
            <a:solidFill>
              <a:schemeClr val="accent4"/>
            </a:solidFill>
            <a:prstDash val="solid"/>
            <a:miter lim="800000"/>
            <a:headEnd len="sm" w="sm" type="none"/>
            <a:tailEnd len="sm" w="sm" type="none"/>
          </a:ln>
        </p:spPr>
      </p:cxnSp>
      <p:sp>
        <p:nvSpPr>
          <p:cNvPr id="217" name="Google Shape;217;p20"/>
          <p:cNvSpPr/>
          <p:nvPr/>
        </p:nvSpPr>
        <p:spPr>
          <a:xfrm>
            <a:off x="439571" y="3256288"/>
            <a:ext cx="2950327"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Topic 5: changing climate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Available at: </a:t>
            </a:r>
            <a:r>
              <a:rPr lang="en-GB" sz="1000" u="sng">
                <a:solidFill>
                  <a:schemeClr val="hlink"/>
                </a:solidFill>
                <a:latin typeface="Calibri"/>
                <a:ea typeface="Calibri"/>
                <a:cs typeface="Calibri"/>
                <a:sym typeface="Calibri"/>
                <a:hlinkClick r:id="rId6"/>
              </a:rPr>
              <a:t>http://bigpictureeducation.com/health-and-climate-change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GB" sz="1000">
                <a:solidFill>
                  <a:schemeClr val="dk1"/>
                </a:solidFill>
                <a:latin typeface="Calibri"/>
                <a:ea typeface="Calibri"/>
                <a:cs typeface="Calibri"/>
                <a:sym typeface="Calibri"/>
              </a:rPr>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endParaRPr/>
          </a:p>
        </p:txBody>
      </p:sp>
      <p:pic>
        <p:nvPicPr>
          <p:cNvPr descr="Screen Clipping" id="218" name="Google Shape;218;p20"/>
          <p:cNvPicPr preferRelativeResize="0"/>
          <p:nvPr/>
        </p:nvPicPr>
        <p:blipFill rotWithShape="1">
          <a:blip r:embed="rId7">
            <a:alphaModFix/>
          </a:blip>
          <a:srcRect b="0" l="0" r="0" t="0"/>
          <a:stretch/>
        </p:blipFill>
        <p:spPr>
          <a:xfrm>
            <a:off x="4925264" y="3256288"/>
            <a:ext cx="1412200" cy="1412200"/>
          </a:xfrm>
          <a:prstGeom prst="rect">
            <a:avLst/>
          </a:prstGeom>
          <a:noFill/>
          <a:ln>
            <a:noFill/>
          </a:ln>
        </p:spPr>
      </p:pic>
      <p:pic>
        <p:nvPicPr>
          <p:cNvPr descr="Screen Clipping" id="219" name="Google Shape;219;p20"/>
          <p:cNvPicPr preferRelativeResize="0"/>
          <p:nvPr/>
        </p:nvPicPr>
        <p:blipFill rotWithShape="1">
          <a:blip r:embed="rId8">
            <a:alphaModFix/>
          </a:blip>
          <a:srcRect b="0" l="0" r="0" t="0"/>
          <a:stretch/>
        </p:blipFill>
        <p:spPr>
          <a:xfrm>
            <a:off x="3603044" y="3256288"/>
            <a:ext cx="1099856" cy="1503710"/>
          </a:xfrm>
          <a:prstGeom prst="rect">
            <a:avLst/>
          </a:prstGeom>
          <a:noFill/>
          <a:ln>
            <a:noFill/>
          </a:ln>
        </p:spPr>
      </p:pic>
      <p:pic>
        <p:nvPicPr>
          <p:cNvPr id="220" name="Google Shape;220;p20"/>
          <p:cNvPicPr preferRelativeResize="0"/>
          <p:nvPr/>
        </p:nvPicPr>
        <p:blipFill rotWithShape="1">
          <a:blip r:embed="rId9">
            <a:alphaModFix/>
          </a:blip>
          <a:srcRect b="0" l="0" r="0" t="0"/>
          <a:stretch/>
        </p:blipFill>
        <p:spPr>
          <a:xfrm>
            <a:off x="5734050" y="105347"/>
            <a:ext cx="1123950" cy="542836"/>
          </a:xfrm>
          <a:prstGeom prst="rect">
            <a:avLst/>
          </a:prstGeom>
          <a:noFill/>
          <a:ln>
            <a:noFill/>
          </a:ln>
        </p:spPr>
      </p:pic>
      <p:sp>
        <p:nvSpPr>
          <p:cNvPr id="221" name="Google Shape;221;p20"/>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p:nvPr/>
        </p:nvSpPr>
        <p:spPr>
          <a:xfrm>
            <a:off x="51571" y="327068"/>
            <a:ext cx="62444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C55A11"/>
                </a:solidFill>
                <a:latin typeface="Calibri"/>
                <a:ea typeface="Calibri"/>
                <a:cs typeface="Calibri"/>
                <a:sym typeface="Calibri"/>
              </a:rPr>
              <a:t>Pre-Knowledge Topics</a:t>
            </a:r>
            <a:endParaRPr sz="1800">
              <a:solidFill>
                <a:srgbClr val="C55A11"/>
              </a:solidFill>
              <a:latin typeface="Calibri"/>
              <a:ea typeface="Calibri"/>
              <a:cs typeface="Calibri"/>
              <a:sym typeface="Calibri"/>
            </a:endParaRPr>
          </a:p>
        </p:txBody>
      </p:sp>
      <p:sp>
        <p:nvSpPr>
          <p:cNvPr id="227" name="Google Shape;227;p21"/>
          <p:cNvSpPr txBox="1"/>
          <p:nvPr/>
        </p:nvSpPr>
        <p:spPr>
          <a:xfrm>
            <a:off x="128337" y="851795"/>
            <a:ext cx="6577262" cy="44319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 level Biology will use your knowledge from GCSE and build on this to help you understand new and more demanding ideas.  Complete the following tasks to make sure your knowledge is up to date and you are ready to start studying:</a:t>
            </a:r>
            <a:endParaRPr/>
          </a:p>
        </p:txBody>
      </p:sp>
      <p:sp>
        <p:nvSpPr>
          <p:cNvPr id="228" name="Google Shape;228;p21"/>
          <p:cNvSpPr/>
          <p:nvPr/>
        </p:nvSpPr>
        <p:spPr>
          <a:xfrm>
            <a:off x="128337" y="1556856"/>
            <a:ext cx="6577263" cy="4127284"/>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DNA and the Genetic Code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In living organisms nucleic acids (DNA and RNA have important roles and functions related to their properties. The sequence of bases in the DNA molecule determines the structure of proteins, including enzymes.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Read the information on these websites (you could make more Cornell notes if you wish):</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3"/>
              </a:rPr>
              <a:t>http://www.bbc.co.uk/education/guides/z36mmp3/revision</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4"/>
              </a:rPr>
              <a:t>http://www.s-cool.co.uk/a-level/biology/dna-and-genetic-code</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And take a look at these videos:</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5"/>
              </a:rPr>
              <a:t>http://ed.ted.com/lessons/the-twisting-tale-of-dna-judith-hauck</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6"/>
              </a:rPr>
              <a:t>http://ed.ted.com/lessons/where-do-genes-come-from-carl-zimmer</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Produce a wall display to put up in your classroom in September. You might make a poster or do this using PowerPoint or similar Your display should use images, keywords and simple explanations to:</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Define gene, chromosome, DNA and base pair</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Describe the structure and function of DNA and RNA</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Explain how DNA is copied in the body</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Outline some of the problems that occur with DNA replication and what the consequences of this might be.</a:t>
            </a:r>
            <a:endParaRPr/>
          </a:p>
        </p:txBody>
      </p:sp>
      <p:pic>
        <p:nvPicPr>
          <p:cNvPr id="229" name="Google Shape;229;p21"/>
          <p:cNvPicPr preferRelativeResize="0"/>
          <p:nvPr/>
        </p:nvPicPr>
        <p:blipFill rotWithShape="1">
          <a:blip r:embed="rId7">
            <a:alphaModFix/>
          </a:blip>
          <a:srcRect b="0" l="0" r="0" t="0"/>
          <a:stretch/>
        </p:blipFill>
        <p:spPr>
          <a:xfrm>
            <a:off x="5734050" y="105347"/>
            <a:ext cx="1123950" cy="542836"/>
          </a:xfrm>
          <a:prstGeom prst="rect">
            <a:avLst/>
          </a:prstGeom>
          <a:noFill/>
          <a:ln>
            <a:noFill/>
          </a:ln>
        </p:spPr>
      </p:pic>
      <p:sp>
        <p:nvSpPr>
          <p:cNvPr id="230" name="Google Shape;230;p21"/>
          <p:cNvSpPr/>
          <p:nvPr/>
        </p:nvSpPr>
        <p:spPr>
          <a:xfrm>
            <a:off x="0" y="9631501"/>
            <a:ext cx="4427621" cy="2744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050">
                <a:solidFill>
                  <a:schemeClr val="dk1"/>
                </a:solidFill>
                <a:latin typeface="Arial"/>
                <a:ea typeface="Arial"/>
                <a:cs typeface="Arial"/>
                <a:sym typeface="Arial"/>
              </a:rPr>
              <a:t>© Copyright The PiXL Club Ltd, 2016</a:t>
            </a:r>
            <a:endParaRPr sz="1200">
              <a:solidFill>
                <a:schemeClr val="dk1"/>
              </a:solidFill>
              <a:latin typeface="Calibri"/>
              <a:ea typeface="Calibri"/>
              <a:cs typeface="Calibri"/>
              <a:sym typeface="Calibri"/>
            </a:endParaRPr>
          </a:p>
        </p:txBody>
      </p:sp>
      <p:sp>
        <p:nvSpPr>
          <p:cNvPr id="231" name="Google Shape;231;p21"/>
          <p:cNvSpPr/>
          <p:nvPr/>
        </p:nvSpPr>
        <p:spPr>
          <a:xfrm>
            <a:off x="128337" y="5769611"/>
            <a:ext cx="6497053" cy="3776418"/>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b="1" lang="en-GB" sz="1000" u="sng">
                <a:solidFill>
                  <a:schemeClr val="dk1"/>
                </a:solidFill>
                <a:latin typeface="Calibri"/>
                <a:ea typeface="Calibri"/>
                <a:cs typeface="Calibri"/>
                <a:sym typeface="Calibri"/>
              </a:rPr>
              <a:t>Biological Molecules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endParaRPr/>
          </a:p>
          <a:p>
            <a:pPr indent="0" lvl="0" marL="0" marR="0" rtl="0" algn="l">
              <a:lnSpc>
                <a:spcPct val="114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Read the information on these websites (you could make more Cornell notes if you wish):</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8"/>
              </a:rPr>
              <a:t>http://www.s-cool.co.uk/a-level/biology/biological-molecules-and-enzymes</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9"/>
              </a:rPr>
              <a:t>http://www.bbc.co.uk/education/guides/zb739j6/revision</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i="1"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And take a look at these videos:</a:t>
            </a:r>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10"/>
              </a:rPr>
              <a:t>https://www.youtube.com/watch?v=H8WJ2KENlK0</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lang="en-GB" sz="1000" u="sng">
                <a:solidFill>
                  <a:schemeClr val="hlink"/>
                </a:solidFill>
                <a:latin typeface="Calibri"/>
                <a:ea typeface="Calibri"/>
                <a:cs typeface="Calibri"/>
                <a:sym typeface="Calibri"/>
                <a:hlinkClick r:id="rId11"/>
              </a:rPr>
              <a:t>http://ed.ted.com/lessons/activation-energy-kickstarting-chemical-reactions-vance-kite</a:t>
            </a:r>
            <a:endParaRPr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t/>
            </a:r>
            <a:endParaRPr i="1" sz="1000">
              <a:solidFill>
                <a:schemeClr val="dk1"/>
              </a:solidFill>
              <a:latin typeface="Calibri"/>
              <a:ea typeface="Calibri"/>
              <a:cs typeface="Calibri"/>
              <a:sym typeface="Calibri"/>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Task:</a:t>
            </a:r>
            <a:endParaRPr/>
          </a:p>
          <a:p>
            <a:pPr indent="0" lvl="0" marL="0" marR="0" rtl="0" algn="l">
              <a:lnSpc>
                <a:spcPct val="114000"/>
              </a:lnSpc>
              <a:spcBef>
                <a:spcPts val="0"/>
              </a:spcBef>
              <a:spcAft>
                <a:spcPts val="0"/>
              </a:spcAft>
              <a:buNone/>
            </a:pPr>
            <a:r>
              <a:rPr b="1" lang="en-GB" sz="1000">
                <a:solidFill>
                  <a:schemeClr val="dk1"/>
                </a:solidFill>
                <a:latin typeface="Calibri"/>
                <a:ea typeface="Calibri"/>
                <a:cs typeface="Calibri"/>
                <a:sym typeface="Calibri"/>
              </a:rPr>
              <a:t>Krabbe disease occurs when a person doesn’t have a certain enzyme in their body. The disease effects the nervous system. Write a letter to a GP or a sufferer to explain what an enzyme is.</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Your poster should:</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Describe the structure of an enzyme</a:t>
            </a:r>
            <a:endParaRPr/>
          </a:p>
          <a:p>
            <a:pPr indent="0" lvl="0" marL="0" marR="0" rtl="0" algn="l">
              <a:lnSpc>
                <a:spcPct val="114000"/>
              </a:lnSpc>
              <a:spcBef>
                <a:spcPts val="0"/>
              </a:spcBef>
              <a:spcAft>
                <a:spcPts val="0"/>
              </a:spcAft>
              <a:buNone/>
            </a:pPr>
            <a:r>
              <a:rPr lang="en-GB" sz="1000">
                <a:solidFill>
                  <a:schemeClr val="dk1"/>
                </a:solidFill>
                <a:latin typeface="Calibri"/>
                <a:ea typeface="Calibri"/>
                <a:cs typeface="Calibri"/>
                <a:sym typeface="Calibri"/>
              </a:rPr>
              <a:t>Explain what enzymes do inside the body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