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notesViewPr>
    <p:cSldViewPr>
      <p:cViewPr varScale="1">
        <p:scale>
          <a:sx n="93" d="100"/>
          <a:sy n="93" d="100"/>
        </p:scale>
        <p:origin x="3726"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3ABD85ED-E446-4165-9D04-3AEBAFCFAAD4}" type="datetimeFigureOut">
              <a:rPr lang="en-GB" smtClean="0"/>
              <a:pPr/>
              <a:t>30/01/2018</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3CACFE55-F0CF-4AA9-9206-57557EACFC74}" type="slidenum">
              <a:rPr lang="en-GB" smtClean="0"/>
              <a:pPr/>
              <a:t>‹#›</a:t>
            </a:fld>
            <a:endParaRPr lang="en-GB"/>
          </a:p>
        </p:txBody>
      </p:sp>
    </p:spTree>
    <p:extLst>
      <p:ext uri="{BB962C8B-B14F-4D97-AF65-F5344CB8AC3E}">
        <p14:creationId xmlns:p14="http://schemas.microsoft.com/office/powerpoint/2010/main" val="4016695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E2B3DE7-D5C3-4D6E-A5B4-C857D14883A7}" type="datetimeFigureOut">
              <a:rPr lang="en-GB" smtClean="0"/>
              <a:pPr/>
              <a:t>30/01/2018</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86026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CBC4CC50-0BC5-42A1-A848-C381E9F67B03}" type="slidenum">
              <a:rPr lang="en-GB" smtClean="0"/>
              <a:pPr/>
              <a:t>‹#›</a:t>
            </a:fld>
            <a:endParaRPr lang="en-GB"/>
          </a:p>
        </p:txBody>
      </p:sp>
    </p:spTree>
    <p:extLst>
      <p:ext uri="{BB962C8B-B14F-4D97-AF65-F5344CB8AC3E}">
        <p14:creationId xmlns:p14="http://schemas.microsoft.com/office/powerpoint/2010/main" val="2502165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latin typeface="Trebuchet MS" pitchFamily="34" charset="0"/>
              </a:rPr>
              <a:t>Ask</a:t>
            </a:r>
            <a:r>
              <a:rPr lang="en-GB" baseline="0" dirty="0" smtClean="0">
                <a:latin typeface="Trebuchet MS" pitchFamily="34" charset="0"/>
              </a:rPr>
              <a:t> ten entrepreneurs why they wanted to start their own business, and you’ll get ten different answers. But there are some things they all say:</a:t>
            </a:r>
          </a:p>
          <a:p>
            <a:endParaRPr lang="en-GB" baseline="0" dirty="0" smtClean="0">
              <a:latin typeface="Trebuchet MS" pitchFamily="34" charset="0"/>
            </a:endParaRPr>
          </a:p>
          <a:p>
            <a:r>
              <a:rPr lang="en-GB" baseline="0" dirty="0" smtClean="0">
                <a:latin typeface="Trebuchet MS" pitchFamily="34" charset="0"/>
              </a:rPr>
              <a:t>Many wanted to work for themselves because they love the freedom of making their own decisions. Many wanted to provide a better product or service than was currently available in the market. And most will say it was because they hate being told what to do!</a:t>
            </a:r>
          </a:p>
          <a:p>
            <a:endParaRPr lang="en-GB" baseline="0" dirty="0" smtClean="0">
              <a:latin typeface="Trebuchet MS" pitchFamily="34" charset="0"/>
            </a:endParaRPr>
          </a:p>
          <a:p>
            <a:r>
              <a:rPr lang="en-GB" baseline="0" dirty="0" smtClean="0">
                <a:latin typeface="Trebuchet MS" pitchFamily="34" charset="0"/>
              </a:rPr>
              <a:t>More than anything, business owners will say they love the excitement, variety and emotional rewards of creating a company that is respected and appreciated by its clients.</a:t>
            </a:r>
          </a:p>
          <a:p>
            <a:endParaRPr lang="en-GB" dirty="0" smtClean="0">
              <a:latin typeface="Trebuchet MS" pitchFamily="34" charset="0"/>
            </a:endParaRPr>
          </a:p>
          <a:p>
            <a:r>
              <a:rPr lang="en-GB" dirty="0" smtClean="0">
                <a:latin typeface="Trebuchet MS" pitchFamily="34" charset="0"/>
              </a:rPr>
              <a:t>So</a:t>
            </a:r>
            <a:r>
              <a:rPr lang="en-GB" baseline="0" dirty="0" smtClean="0">
                <a:latin typeface="Trebuchet MS" pitchFamily="34" charset="0"/>
              </a:rPr>
              <a:t> how can you decide if running a business is right for you? And if it is, what steps should you take to make sure you are one of the 20% of businesses that succeed?</a:t>
            </a:r>
            <a:endParaRPr lang="en-GB" dirty="0">
              <a:latin typeface="Trebuchet MS" pitchFamily="34" charset="0"/>
            </a:endParaRPr>
          </a:p>
        </p:txBody>
      </p:sp>
      <p:sp>
        <p:nvSpPr>
          <p:cNvPr id="4" name="Slide Number Placeholder 3"/>
          <p:cNvSpPr>
            <a:spLocks noGrp="1"/>
          </p:cNvSpPr>
          <p:nvPr>
            <p:ph type="sldNum" sz="quarter" idx="10"/>
          </p:nvPr>
        </p:nvSpPr>
        <p:spPr/>
        <p:txBody>
          <a:bodyPr/>
          <a:lstStyle/>
          <a:p>
            <a:fld id="{CBC4CC50-0BC5-42A1-A848-C381E9F67B03}" type="slidenum">
              <a:rPr lang="en-GB" smtClean="0"/>
              <a:pPr/>
              <a:t>1</a:t>
            </a:fld>
            <a:endParaRPr lang="en-GB"/>
          </a:p>
        </p:txBody>
      </p:sp>
    </p:spTree>
    <p:extLst>
      <p:ext uri="{BB962C8B-B14F-4D97-AF65-F5344CB8AC3E}">
        <p14:creationId xmlns:p14="http://schemas.microsoft.com/office/powerpoint/2010/main" val="5628256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86981" y="4494292"/>
            <a:ext cx="6423714" cy="4860266"/>
          </a:xfrm>
        </p:spPr>
        <p:txBody>
          <a:bodyPr/>
          <a:lstStyle/>
          <a:p>
            <a:pPr algn="just"/>
            <a:endParaRPr lang="en-GB" u="sng" baseline="0" dirty="0" smtClean="0">
              <a:latin typeface="Trebuchet MS" pitchFamily="34" charset="0"/>
            </a:endParaRPr>
          </a:p>
          <a:p>
            <a:pPr algn="just"/>
            <a:r>
              <a:rPr lang="en-GB" u="sng" baseline="0" dirty="0" smtClean="0">
                <a:latin typeface="Trebuchet MS" pitchFamily="34" charset="0"/>
              </a:rPr>
              <a:t>Your </a:t>
            </a:r>
            <a:r>
              <a:rPr lang="en-GB" u="sng" baseline="0" dirty="0" smtClean="0">
                <a:latin typeface="Trebuchet MS" pitchFamily="34" charset="0"/>
              </a:rPr>
              <a:t>day-to-day life as a business owner</a:t>
            </a:r>
          </a:p>
          <a:p>
            <a:pPr algn="just"/>
            <a:endParaRPr lang="en-GB" dirty="0" smtClean="0">
              <a:latin typeface="Trebuchet MS" pitchFamily="34" charset="0"/>
            </a:endParaRPr>
          </a:p>
          <a:p>
            <a:pPr algn="just"/>
            <a:r>
              <a:rPr lang="en-GB" dirty="0" smtClean="0">
                <a:latin typeface="Trebuchet MS" pitchFamily="34" charset="0"/>
              </a:rPr>
              <a:t>As </a:t>
            </a:r>
            <a:r>
              <a:rPr lang="en-GB" dirty="0" smtClean="0">
                <a:latin typeface="Trebuchet MS" pitchFamily="34" charset="0"/>
              </a:rPr>
              <a:t>a business owner, you will enjoy lots of things. Your time is your own, so you can finish early on a sunny day if you want to. Fancy an expensive handbag or a new TV? Work some extra hours, or think up a great promotion to earn extra cash. Once your business is established and making a reasonable profit, you might want to employ someone. In my case, of every £50 earnt by an </a:t>
            </a:r>
            <a:r>
              <a:rPr lang="en-GB" dirty="0" smtClean="0">
                <a:latin typeface="Trebuchet MS" pitchFamily="34" charset="0"/>
              </a:rPr>
              <a:t>employee, </a:t>
            </a:r>
            <a:r>
              <a:rPr lang="en-GB" dirty="0" smtClean="0">
                <a:latin typeface="Trebuchet MS" pitchFamily="34" charset="0"/>
              </a:rPr>
              <a:t>£25 of it was mine. You might even have a business that someone else wants – in exchange for lots of money. There really is nothing to beat the freedom of being your own boss, nor the sense of achievement that comes from creating a successful business from scratch. But none of this comes easily. Here’s the reality check:</a:t>
            </a:r>
          </a:p>
          <a:p>
            <a:pPr algn="just"/>
            <a:endParaRPr lang="en-GB" dirty="0">
              <a:latin typeface="Trebuchet MS" pitchFamily="34" charset="0"/>
            </a:endParaRPr>
          </a:p>
          <a:p>
            <a:pPr marL="171450" indent="-171450" algn="just">
              <a:buFont typeface="Arial" pitchFamily="34" charset="0"/>
              <a:buChar char="•"/>
            </a:pPr>
            <a:r>
              <a:rPr lang="en-GB" dirty="0" smtClean="0">
                <a:latin typeface="Trebuchet MS" pitchFamily="34" charset="0"/>
              </a:rPr>
              <a:t>Expect to work a lot. Yes, a lot. In the first couple of years, my working day started at 6.30am and ended at around 10pm.</a:t>
            </a:r>
          </a:p>
          <a:p>
            <a:pPr marL="171450" indent="-171450" algn="just">
              <a:buFont typeface="Arial" pitchFamily="34" charset="0"/>
              <a:buChar char="•"/>
            </a:pPr>
            <a:endParaRPr lang="en-GB" dirty="0">
              <a:latin typeface="Trebuchet MS" pitchFamily="34" charset="0"/>
            </a:endParaRPr>
          </a:p>
          <a:p>
            <a:pPr marL="171450" indent="-171450" algn="just">
              <a:buFont typeface="Arial" pitchFamily="34" charset="0"/>
              <a:buChar char="•"/>
            </a:pPr>
            <a:r>
              <a:rPr lang="en-GB" dirty="0" smtClean="0">
                <a:latin typeface="Trebuchet MS" pitchFamily="34" charset="0"/>
              </a:rPr>
              <a:t>You can never relax. Just because customers love your service today, that doesn’t mean they won’t be bored of it tomorrow. You will always need to look for the next opportunity. In my case, I diversified into two new areas, to maintain and grow my income as clients needs and tastes changed. </a:t>
            </a:r>
          </a:p>
          <a:p>
            <a:pPr marL="171450" indent="-171450" algn="just">
              <a:buFont typeface="Arial" pitchFamily="34" charset="0"/>
              <a:buChar char="•"/>
            </a:pPr>
            <a:endParaRPr lang="en-GB" dirty="0">
              <a:latin typeface="Trebuchet MS" pitchFamily="34" charset="0"/>
            </a:endParaRPr>
          </a:p>
          <a:p>
            <a:pPr marL="171450" indent="-171450" algn="just">
              <a:buFont typeface="Arial" pitchFamily="34" charset="0"/>
              <a:buChar char="•"/>
            </a:pPr>
            <a:r>
              <a:rPr lang="en-GB" dirty="0" smtClean="0">
                <a:latin typeface="Trebuchet MS" pitchFamily="34" charset="0"/>
              </a:rPr>
              <a:t>Employees can help to increase your own income, but they are also a huge liability. Recruit the wrong person and they can alienate your clients and damage your reputation.</a:t>
            </a:r>
          </a:p>
          <a:p>
            <a:pPr marL="171450" indent="-171450" algn="just">
              <a:buFont typeface="Arial" pitchFamily="34" charset="0"/>
              <a:buChar char="•"/>
            </a:pPr>
            <a:endParaRPr lang="en-GB" dirty="0">
              <a:latin typeface="Trebuchet MS" pitchFamily="34" charset="0"/>
            </a:endParaRPr>
          </a:p>
          <a:p>
            <a:pPr marL="171450" indent="-171450" algn="just">
              <a:buFont typeface="Arial" pitchFamily="34" charset="0"/>
              <a:buChar char="•"/>
            </a:pPr>
            <a:r>
              <a:rPr lang="en-GB" dirty="0" smtClean="0">
                <a:latin typeface="Trebuchet MS" pitchFamily="34" charset="0"/>
              </a:rPr>
              <a:t>Whatever you think of your clients, you have to show them real commitment. And some clients really are obnoxious…</a:t>
            </a:r>
          </a:p>
          <a:p>
            <a:pPr algn="just"/>
            <a:endParaRPr lang="en-GB" dirty="0" smtClean="0">
              <a:latin typeface="Trebuchet MS" pitchFamily="34" charset="0"/>
            </a:endParaRPr>
          </a:p>
          <a:p>
            <a:pPr marL="171450" indent="-171450" algn="just">
              <a:buFont typeface="Arial" pitchFamily="34" charset="0"/>
              <a:buChar char="•"/>
            </a:pPr>
            <a:endParaRPr lang="en-GB" baseline="0" dirty="0">
              <a:latin typeface="Trebuchet MS" pitchFamily="34" charset="0"/>
            </a:endParaRPr>
          </a:p>
          <a:p>
            <a:pPr algn="just"/>
            <a:endParaRPr lang="en-GB" baseline="0" dirty="0" smtClean="0">
              <a:latin typeface="Trebuchet MS" pitchFamily="34" charset="0"/>
            </a:endParaRPr>
          </a:p>
        </p:txBody>
      </p:sp>
      <p:sp>
        <p:nvSpPr>
          <p:cNvPr id="4" name="Slide Number Placeholder 3"/>
          <p:cNvSpPr>
            <a:spLocks noGrp="1"/>
          </p:cNvSpPr>
          <p:nvPr>
            <p:ph type="sldNum" sz="quarter" idx="10"/>
          </p:nvPr>
        </p:nvSpPr>
        <p:spPr/>
        <p:txBody>
          <a:bodyPr/>
          <a:lstStyle/>
          <a:p>
            <a:fld id="{CBC4CC50-0BC5-42A1-A848-C381E9F67B03}" type="slidenum">
              <a:rPr lang="en-GB" smtClean="0"/>
              <a:pPr/>
              <a:t>10</a:t>
            </a:fld>
            <a:endParaRPr lang="en-GB" dirty="0"/>
          </a:p>
        </p:txBody>
      </p:sp>
    </p:spTree>
    <p:extLst>
      <p:ext uri="{BB962C8B-B14F-4D97-AF65-F5344CB8AC3E}">
        <p14:creationId xmlns:p14="http://schemas.microsoft.com/office/powerpoint/2010/main" val="38418614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86981" y="4949667"/>
            <a:ext cx="6423714" cy="4860266"/>
          </a:xfrm>
        </p:spPr>
        <p:txBody>
          <a:bodyPr/>
          <a:lstStyle/>
          <a:p>
            <a:pPr algn="just"/>
            <a:r>
              <a:rPr lang="en-GB" b="1" u="sng" dirty="0" smtClean="0">
                <a:latin typeface="Trebuchet MS" pitchFamily="34" charset="0"/>
              </a:rPr>
              <a:t>A rosy </a:t>
            </a:r>
            <a:r>
              <a:rPr lang="en-GB" b="1" u="sng" baseline="0" dirty="0" smtClean="0">
                <a:latin typeface="Trebuchet MS" pitchFamily="34" charset="0"/>
              </a:rPr>
              <a:t>future?</a:t>
            </a:r>
          </a:p>
          <a:p>
            <a:pPr algn="just"/>
            <a:endParaRPr lang="en-GB" dirty="0" smtClean="0">
              <a:latin typeface="Trebuchet MS" pitchFamily="34" charset="0"/>
            </a:endParaRPr>
          </a:p>
          <a:p>
            <a:pPr algn="just"/>
            <a:r>
              <a:rPr lang="en-GB" dirty="0" smtClean="0">
                <a:latin typeface="Trebuchet MS" pitchFamily="34" charset="0"/>
              </a:rPr>
              <a:t>One </a:t>
            </a:r>
            <a:r>
              <a:rPr lang="en-GB" dirty="0" smtClean="0">
                <a:latin typeface="Trebuchet MS" pitchFamily="34" charset="0"/>
              </a:rPr>
              <a:t>in five new business ventures is successful (ie, they make a profit and don’t go bust). Assuming you are one of these, it is worth thinking about what you really want from your business. It could be any number of things:</a:t>
            </a:r>
          </a:p>
          <a:p>
            <a:pPr algn="just"/>
            <a:endParaRPr lang="en-GB" baseline="0" dirty="0">
              <a:latin typeface="Trebuchet MS" pitchFamily="34" charset="0"/>
            </a:endParaRPr>
          </a:p>
          <a:p>
            <a:pPr marL="171450" indent="-171450" algn="just">
              <a:buFont typeface="Arial" pitchFamily="34" charset="0"/>
              <a:buChar char="•"/>
            </a:pPr>
            <a:r>
              <a:rPr lang="en-GB" baseline="0" dirty="0" smtClean="0">
                <a:latin typeface="Trebuchet MS" pitchFamily="34" charset="0"/>
              </a:rPr>
              <a:t>A rewarding job that</a:t>
            </a:r>
            <a:r>
              <a:rPr lang="en-GB" dirty="0" smtClean="0">
                <a:latin typeface="Trebuchet MS" pitchFamily="34" charset="0"/>
              </a:rPr>
              <a:t> </a:t>
            </a:r>
            <a:r>
              <a:rPr lang="en-GB" baseline="0" dirty="0" smtClean="0">
                <a:latin typeface="Trebuchet MS" pitchFamily="34" charset="0"/>
              </a:rPr>
              <a:t>will provide a comfortable living</a:t>
            </a:r>
            <a:r>
              <a:rPr lang="en-GB" dirty="0" smtClean="0">
                <a:latin typeface="Trebuchet MS" pitchFamily="34" charset="0"/>
              </a:rPr>
              <a:t> and a reasonable pension?</a:t>
            </a:r>
          </a:p>
          <a:p>
            <a:pPr marL="171450" indent="-171450" algn="just">
              <a:buFont typeface="Arial" pitchFamily="34" charset="0"/>
              <a:buChar char="•"/>
            </a:pPr>
            <a:r>
              <a:rPr lang="en-GB" baseline="0" dirty="0" smtClean="0">
                <a:latin typeface="Trebuchet MS" pitchFamily="34" charset="0"/>
              </a:rPr>
              <a:t>A</a:t>
            </a:r>
            <a:r>
              <a:rPr lang="en-GB" dirty="0" smtClean="0">
                <a:latin typeface="Trebuchet MS" pitchFamily="34" charset="0"/>
              </a:rPr>
              <a:t> mansion, luxury yacht and a new Ferrari every year? </a:t>
            </a:r>
          </a:p>
          <a:p>
            <a:pPr marL="171450" indent="-171450" algn="just">
              <a:buFont typeface="Arial" pitchFamily="34" charset="0"/>
              <a:buChar char="•"/>
            </a:pPr>
            <a:r>
              <a:rPr lang="en-GB" dirty="0" smtClean="0">
                <a:latin typeface="Trebuchet MS" pitchFamily="34" charset="0"/>
              </a:rPr>
              <a:t>Very early retirement and no mortgage, with a modest income for the rest of your life?</a:t>
            </a:r>
          </a:p>
          <a:p>
            <a:pPr marL="171450" indent="-171450" algn="just">
              <a:buFont typeface="Arial" pitchFamily="34" charset="0"/>
              <a:buChar char="•"/>
            </a:pPr>
            <a:endParaRPr lang="en-GB" dirty="0">
              <a:latin typeface="Trebuchet MS" pitchFamily="34" charset="0"/>
            </a:endParaRPr>
          </a:p>
          <a:p>
            <a:pPr algn="just"/>
            <a:r>
              <a:rPr lang="en-GB" dirty="0" smtClean="0">
                <a:latin typeface="Trebuchet MS" pitchFamily="34" charset="0"/>
              </a:rPr>
              <a:t>You should think about these goals when planning your business’ long term direction. If it’s the mansion, yacht and Ferrari you want, you’ll need to persuade someone your business is worth at least £20 million. To do this, you’ll need to turn over </a:t>
            </a:r>
            <a:r>
              <a:rPr lang="en-GB" i="1" dirty="0" smtClean="0">
                <a:latin typeface="Trebuchet MS" pitchFamily="34" charset="0"/>
              </a:rPr>
              <a:t>at least</a:t>
            </a:r>
            <a:r>
              <a:rPr lang="en-GB" dirty="0" smtClean="0">
                <a:latin typeface="Trebuchet MS" pitchFamily="34" charset="0"/>
              </a:rPr>
              <a:t> £6 – 7 million a year.</a:t>
            </a:r>
          </a:p>
          <a:p>
            <a:pPr algn="just"/>
            <a:endParaRPr lang="en-GB" dirty="0">
              <a:latin typeface="Trebuchet MS" pitchFamily="34" charset="0"/>
            </a:endParaRPr>
          </a:p>
          <a:p>
            <a:pPr algn="just"/>
            <a:r>
              <a:rPr lang="en-GB" dirty="0" smtClean="0">
                <a:latin typeface="Trebuchet MS" pitchFamily="34" charset="0"/>
              </a:rPr>
              <a:t>If you want a rewarding job that pays you a monthly salary of around £5,000 you should aim to generate enough profit to pay yourself c.£100,000 per year.</a:t>
            </a:r>
          </a:p>
          <a:p>
            <a:pPr algn="just"/>
            <a:endParaRPr lang="en-GB" dirty="0">
              <a:latin typeface="Trebuchet MS" pitchFamily="34" charset="0"/>
            </a:endParaRPr>
          </a:p>
          <a:p>
            <a:pPr algn="just"/>
            <a:r>
              <a:rPr lang="en-GB" dirty="0" smtClean="0">
                <a:latin typeface="Trebuchet MS" pitchFamily="34" charset="0"/>
              </a:rPr>
              <a:t>If you fancy retiring in your 40s, and don’t mind living a normal life with no mortgage, debts, and no need to work, you can probably achieve that by selling your business for between £500,000 and £1 million. To make your business worth this, you should aim to turn over between £250,000 and £330,000 each year.</a:t>
            </a:r>
          </a:p>
          <a:p>
            <a:pPr algn="just"/>
            <a:endParaRPr lang="en-GB" baseline="0" dirty="0" smtClean="0">
              <a:latin typeface="Trebuchet MS" pitchFamily="34" charset="0"/>
            </a:endParaRPr>
          </a:p>
          <a:p>
            <a:pPr algn="just"/>
            <a:endParaRPr lang="en-GB" dirty="0" smtClean="0">
              <a:latin typeface="Trebuchet MS" pitchFamily="34" charset="0"/>
            </a:endParaRPr>
          </a:p>
          <a:p>
            <a:pPr marL="171450" indent="-171450" algn="just">
              <a:buFont typeface="Arial" pitchFamily="34" charset="0"/>
              <a:buChar char="•"/>
            </a:pPr>
            <a:endParaRPr lang="en-GB" baseline="0" dirty="0">
              <a:latin typeface="Trebuchet MS" pitchFamily="34" charset="0"/>
            </a:endParaRPr>
          </a:p>
          <a:p>
            <a:pPr algn="just"/>
            <a:endParaRPr lang="en-GB" baseline="0" dirty="0" smtClean="0">
              <a:latin typeface="Trebuchet MS" pitchFamily="34" charset="0"/>
            </a:endParaRPr>
          </a:p>
        </p:txBody>
      </p:sp>
      <p:sp>
        <p:nvSpPr>
          <p:cNvPr id="4" name="Slide Number Placeholder 3"/>
          <p:cNvSpPr>
            <a:spLocks noGrp="1"/>
          </p:cNvSpPr>
          <p:nvPr>
            <p:ph type="sldNum" sz="quarter" idx="10"/>
          </p:nvPr>
        </p:nvSpPr>
        <p:spPr/>
        <p:txBody>
          <a:bodyPr/>
          <a:lstStyle/>
          <a:p>
            <a:fld id="{CBC4CC50-0BC5-42A1-A848-C381E9F67B03}" type="slidenum">
              <a:rPr lang="en-GB" smtClean="0"/>
              <a:pPr/>
              <a:t>11</a:t>
            </a:fld>
            <a:endParaRPr lang="en-GB" dirty="0"/>
          </a:p>
        </p:txBody>
      </p:sp>
    </p:spTree>
    <p:extLst>
      <p:ext uri="{BB962C8B-B14F-4D97-AF65-F5344CB8AC3E}">
        <p14:creationId xmlns:p14="http://schemas.microsoft.com/office/powerpoint/2010/main" val="3841861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5606" y="4494292"/>
            <a:ext cx="6566463" cy="5315641"/>
          </a:xfrm>
        </p:spPr>
        <p:txBody>
          <a:bodyPr/>
          <a:lstStyle/>
          <a:p>
            <a:pPr algn="just"/>
            <a:r>
              <a:rPr lang="en-GB" u="sng" dirty="0">
                <a:latin typeface="Trebuchet MS" pitchFamily="34" charset="0"/>
              </a:rPr>
              <a:t>Here are some of the lovely ways in which you get to hand over your money:</a:t>
            </a:r>
          </a:p>
          <a:p>
            <a:pPr algn="just"/>
            <a:endParaRPr lang="en-GB" dirty="0" smtClean="0">
              <a:latin typeface="Trebuchet MS" pitchFamily="34" charset="0"/>
            </a:endParaRPr>
          </a:p>
          <a:p>
            <a:pPr algn="just"/>
            <a:r>
              <a:rPr lang="en-GB" dirty="0" smtClean="0">
                <a:latin typeface="Trebuchet MS" pitchFamily="34" charset="0"/>
              </a:rPr>
              <a:t>Not </a:t>
            </a:r>
            <a:r>
              <a:rPr lang="en-GB" dirty="0" smtClean="0">
                <a:latin typeface="Trebuchet MS" pitchFamily="34" charset="0"/>
              </a:rPr>
              <a:t>only do you get taxed on the lump sum you receive on selling the business, you also pay tax on the interest you earn when you invest it for your future.</a:t>
            </a:r>
          </a:p>
          <a:p>
            <a:pPr algn="just"/>
            <a:endParaRPr lang="en-GB" dirty="0">
              <a:latin typeface="Trebuchet MS" pitchFamily="34" charset="0"/>
            </a:endParaRPr>
          </a:p>
          <a:p>
            <a:pPr algn="just"/>
            <a:r>
              <a:rPr lang="en-GB" i="1" dirty="0" smtClean="0">
                <a:latin typeface="Trebuchet MS" pitchFamily="34" charset="0"/>
              </a:rPr>
              <a:t>Capital Gains Tax </a:t>
            </a:r>
          </a:p>
          <a:p>
            <a:pPr algn="just"/>
            <a:r>
              <a:rPr lang="en-GB" dirty="0" smtClean="0">
                <a:latin typeface="Trebuchet MS" pitchFamily="34" charset="0"/>
              </a:rPr>
              <a:t>When I sold my business in 2006, I had to pay 10% of the profit to the taxman (£65,000). From the remaining £585,000, I had to pay off my mortgage (£82,000), leaving me with around £500,000 to last me for the rest of my life.</a:t>
            </a:r>
          </a:p>
          <a:p>
            <a:pPr algn="just"/>
            <a:endParaRPr lang="en-GB" dirty="0">
              <a:latin typeface="Trebuchet MS" pitchFamily="34" charset="0"/>
            </a:endParaRPr>
          </a:p>
          <a:p>
            <a:pPr algn="just"/>
            <a:r>
              <a:rPr lang="en-GB" dirty="0" smtClean="0">
                <a:latin typeface="Trebuchet MS" pitchFamily="34" charset="0"/>
              </a:rPr>
              <a:t>If I’d sold my business today, I would have had to pay 18% of the lump sum That’s £117,000 instead of £65,000 – an extra £52,000. And if I hadn’t worked so hard to reduce my mortgage while I was working, I would have been left with even less.</a:t>
            </a:r>
          </a:p>
          <a:p>
            <a:pPr algn="just"/>
            <a:endParaRPr lang="en-GB" dirty="0">
              <a:latin typeface="Trebuchet MS" pitchFamily="34" charset="0"/>
            </a:endParaRPr>
          </a:p>
          <a:p>
            <a:pPr algn="just"/>
            <a:r>
              <a:rPr lang="en-GB" dirty="0">
                <a:latin typeface="Trebuchet MS" pitchFamily="34" charset="0"/>
              </a:rPr>
              <a:t>My plan was to invest my money for between 10 and 15 years, to create a decent pension. Some of the money went in the bank, some went into Japanese and UK shares </a:t>
            </a:r>
            <a:r>
              <a:rPr lang="en-GB" dirty="0" smtClean="0">
                <a:latin typeface="Trebuchet MS" pitchFamily="34" charset="0"/>
              </a:rPr>
              <a:t>and </a:t>
            </a:r>
            <a:r>
              <a:rPr lang="en-GB" dirty="0">
                <a:latin typeface="Trebuchet MS" pitchFamily="34" charset="0"/>
              </a:rPr>
              <a:t>some went into gold.</a:t>
            </a:r>
          </a:p>
          <a:p>
            <a:pPr algn="just"/>
            <a:endParaRPr lang="en-GB" dirty="0">
              <a:latin typeface="Trebuchet MS" pitchFamily="34" charset="0"/>
            </a:endParaRPr>
          </a:p>
          <a:p>
            <a:pPr algn="just"/>
            <a:r>
              <a:rPr lang="en-GB" dirty="0">
                <a:latin typeface="Trebuchet MS" pitchFamily="34" charset="0"/>
              </a:rPr>
              <a:t>Last year, my UK and Japanese shares grew by 9% and 14% respectively. Assuming I sell them in five years at a 100% profit, I will hand over another 40% of that to the taxman. </a:t>
            </a:r>
          </a:p>
          <a:p>
            <a:pPr algn="just"/>
            <a:endParaRPr lang="en-GB" dirty="0">
              <a:latin typeface="Trebuchet MS" pitchFamily="34" charset="0"/>
            </a:endParaRPr>
          </a:p>
          <a:p>
            <a:pPr algn="just"/>
            <a:r>
              <a:rPr lang="en-GB" dirty="0">
                <a:latin typeface="Trebuchet MS" pitchFamily="34" charset="0"/>
              </a:rPr>
              <a:t>The only thing you don’t pay tax on is gold sovereigns. Mine grew in value by 32% last year. And, unusually, I get to keep all the money when I sell them in the future </a:t>
            </a:r>
            <a:r>
              <a:rPr lang="en-GB" dirty="0">
                <a:latin typeface="Trebuchet MS" pitchFamily="34" charset="0"/>
                <a:sym typeface="Wingdings" pitchFamily="2" charset="2"/>
              </a:rPr>
              <a:t></a:t>
            </a:r>
          </a:p>
          <a:p>
            <a:pPr algn="just"/>
            <a:endParaRPr lang="en-GB" dirty="0">
              <a:latin typeface="Trebuchet MS" pitchFamily="34" charset="0"/>
            </a:endParaRPr>
          </a:p>
          <a:p>
            <a:pPr algn="just"/>
            <a:r>
              <a:rPr lang="en-GB" i="1" dirty="0" smtClean="0">
                <a:latin typeface="Trebuchet MS" pitchFamily="34" charset="0"/>
              </a:rPr>
              <a:t>Tax on the interest you earn in the bank and through shares</a:t>
            </a:r>
          </a:p>
          <a:p>
            <a:pPr algn="just"/>
            <a:r>
              <a:rPr lang="en-GB" dirty="0" smtClean="0">
                <a:latin typeface="Trebuchet MS" pitchFamily="34" charset="0"/>
              </a:rPr>
              <a:t>For every £1,000 that’s in the bank, the bank pays me £300 per year. Of that, the taxman will take between  £70 and £150. </a:t>
            </a:r>
          </a:p>
          <a:p>
            <a:pPr algn="just"/>
            <a:endParaRPr lang="en-GB" dirty="0" smtClean="0">
              <a:latin typeface="Trebuchet MS" pitchFamily="34" charset="0"/>
            </a:endParaRPr>
          </a:p>
          <a:p>
            <a:pPr algn="just"/>
            <a:endParaRPr lang="en-GB" i="1" dirty="0" smtClean="0">
              <a:latin typeface="Trebuchet MS" pitchFamily="34" charset="0"/>
            </a:endParaRPr>
          </a:p>
          <a:p>
            <a:endParaRPr lang="en-GB" dirty="0"/>
          </a:p>
        </p:txBody>
      </p:sp>
      <p:sp>
        <p:nvSpPr>
          <p:cNvPr id="4" name="Slide Number Placeholder 3"/>
          <p:cNvSpPr>
            <a:spLocks noGrp="1"/>
          </p:cNvSpPr>
          <p:nvPr>
            <p:ph type="sldNum" sz="quarter" idx="10"/>
          </p:nvPr>
        </p:nvSpPr>
        <p:spPr/>
        <p:txBody>
          <a:bodyPr/>
          <a:lstStyle/>
          <a:p>
            <a:fld id="{CBC4CC50-0BC5-42A1-A848-C381E9F67B03}" type="slidenum">
              <a:rPr lang="en-GB" smtClean="0"/>
              <a:pPr/>
              <a:t>12</a:t>
            </a:fld>
            <a:endParaRPr lang="en-GB"/>
          </a:p>
        </p:txBody>
      </p:sp>
    </p:spTree>
    <p:extLst>
      <p:ext uri="{BB962C8B-B14F-4D97-AF65-F5344CB8AC3E}">
        <p14:creationId xmlns:p14="http://schemas.microsoft.com/office/powerpoint/2010/main" val="41568938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686603" y="5119661"/>
            <a:ext cx="5424469" cy="4064902"/>
          </a:xfrm>
        </p:spPr>
        <p:txBody>
          <a:bodyPr/>
          <a:lstStyle/>
          <a:p>
            <a:pPr algn="just"/>
            <a:endParaRPr lang="en-GB" dirty="0" smtClean="0">
              <a:latin typeface="Trebuchet MS" pitchFamily="34" charset="0"/>
            </a:endParaRPr>
          </a:p>
          <a:p>
            <a:pPr algn="just"/>
            <a:endParaRPr lang="en-GB" dirty="0">
              <a:latin typeface="Trebuchet MS" pitchFamily="34" charset="0"/>
            </a:endParaRPr>
          </a:p>
          <a:p>
            <a:pPr algn="just"/>
            <a:endParaRPr lang="en-GB" dirty="0" smtClean="0">
              <a:latin typeface="Trebuchet MS" pitchFamily="34" charset="0"/>
            </a:endParaRPr>
          </a:p>
          <a:p>
            <a:pPr algn="just"/>
            <a:endParaRPr lang="en-GB" dirty="0">
              <a:latin typeface="Trebuchet MS" pitchFamily="34" charset="0"/>
            </a:endParaRPr>
          </a:p>
          <a:p>
            <a:pPr algn="just"/>
            <a:r>
              <a:rPr lang="en-GB" dirty="0" smtClean="0">
                <a:latin typeface="Trebuchet MS" pitchFamily="34" charset="0"/>
              </a:rPr>
              <a:t>My </a:t>
            </a:r>
            <a:r>
              <a:rPr lang="en-GB" dirty="0" smtClean="0">
                <a:latin typeface="Trebuchet MS" pitchFamily="34" charset="0"/>
              </a:rPr>
              <a:t>experience is just that – mine. I’m not trained in business, but I am experienced in sales, advertising, marketing, PR and dealing with clients. Like many entrepreneurs, I also have a thirst for knowledge, expect a lot of myself and am extremely hard working. You should also take the excellent advice offered by your teachers, so you avoid the many pitfalls that thankfully didn’t fall in my path!</a:t>
            </a:r>
          </a:p>
          <a:p>
            <a:pPr algn="just"/>
            <a:endParaRPr lang="en-GB" dirty="0">
              <a:latin typeface="Trebuchet MS" pitchFamily="34" charset="0"/>
            </a:endParaRPr>
          </a:p>
          <a:p>
            <a:pPr algn="just"/>
            <a:r>
              <a:rPr lang="en-GB" dirty="0" smtClean="0">
                <a:latin typeface="Trebuchet MS" pitchFamily="34" charset="0"/>
              </a:rPr>
              <a:t>In the meantime – here’s to a rewarding job, sunny afternoons off, no-one telling you what to do… </a:t>
            </a:r>
          </a:p>
          <a:p>
            <a:pPr algn="just"/>
            <a:endParaRPr lang="en-GB" dirty="0" smtClean="0">
              <a:latin typeface="Trebuchet MS" pitchFamily="34" charset="0"/>
            </a:endParaRPr>
          </a:p>
          <a:p>
            <a:pPr algn="just"/>
            <a:r>
              <a:rPr lang="en-GB" dirty="0" smtClean="0">
                <a:latin typeface="Trebuchet MS" pitchFamily="34" charset="0"/>
              </a:rPr>
              <a:t>…and maybe even a Ferrari, diamonds and a yacht!</a:t>
            </a:r>
          </a:p>
        </p:txBody>
      </p:sp>
      <p:sp>
        <p:nvSpPr>
          <p:cNvPr id="4" name="Slide Number Placeholder 3"/>
          <p:cNvSpPr>
            <a:spLocks noGrp="1"/>
          </p:cNvSpPr>
          <p:nvPr>
            <p:ph type="sldNum" sz="quarter" idx="10"/>
          </p:nvPr>
        </p:nvSpPr>
        <p:spPr/>
        <p:txBody>
          <a:bodyPr/>
          <a:lstStyle/>
          <a:p>
            <a:fld id="{CBC4CC50-0BC5-42A1-A848-C381E9F67B03}" type="slidenum">
              <a:rPr lang="en-GB" smtClean="0"/>
              <a:pPr/>
              <a:t>13</a:t>
            </a:fld>
            <a:endParaRPr lang="en-GB" dirty="0"/>
          </a:p>
        </p:txBody>
      </p:sp>
      <p:pic>
        <p:nvPicPr>
          <p:cNvPr id="3074" name="Picture 2" descr="http://kairoseducation.co.uk/images/confused-ful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2720" y="1289274"/>
            <a:ext cx="2832365" cy="36604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68938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590526" y="6547495"/>
            <a:ext cx="5449172" cy="2793410"/>
          </a:xfrm>
        </p:spPr>
        <p:txBody>
          <a:bodyPr/>
          <a:lstStyle/>
          <a:p>
            <a:pPr algn="just"/>
            <a:endParaRPr lang="en-GB" u="sng" dirty="0" smtClean="0">
              <a:latin typeface="Trebuchet MS" pitchFamily="34" charset="0"/>
            </a:endParaRPr>
          </a:p>
          <a:p>
            <a:pPr algn="just"/>
            <a:endParaRPr lang="en-GB" u="sng" dirty="0">
              <a:latin typeface="Trebuchet MS" pitchFamily="34" charset="0"/>
            </a:endParaRPr>
          </a:p>
          <a:p>
            <a:pPr algn="just"/>
            <a:endParaRPr lang="en-GB" u="sng" dirty="0" smtClean="0">
              <a:latin typeface="Trebuchet MS" pitchFamily="34" charset="0"/>
            </a:endParaRPr>
          </a:p>
          <a:p>
            <a:pPr algn="just"/>
            <a:endParaRPr lang="en-GB" dirty="0" smtClean="0">
              <a:latin typeface="Trebuchet MS" pitchFamily="34" charset="0"/>
            </a:endParaRPr>
          </a:p>
          <a:p>
            <a:pPr algn="just"/>
            <a:endParaRPr lang="en-GB" u="sng" dirty="0">
              <a:latin typeface="Trebuchet MS" pitchFamily="34" charset="0"/>
            </a:endParaRPr>
          </a:p>
          <a:p>
            <a:pPr algn="just"/>
            <a:endParaRPr lang="en-GB" u="sng" dirty="0" smtClean="0">
              <a:latin typeface="Trebuchet MS" pitchFamily="34" charset="0"/>
            </a:endParaRPr>
          </a:p>
          <a:p>
            <a:pPr algn="just"/>
            <a:endParaRPr lang="en-GB" u="sng" dirty="0" smtClean="0">
              <a:latin typeface="Trebuchet MS" pitchFamily="34" charset="0"/>
            </a:endParaRPr>
          </a:p>
          <a:p>
            <a:pPr algn="just"/>
            <a:endParaRPr lang="en-GB" u="sng" dirty="0">
              <a:latin typeface="Trebuchet MS" pitchFamily="34" charset="0"/>
            </a:endParaRPr>
          </a:p>
          <a:p>
            <a:pPr algn="just"/>
            <a:endParaRPr lang="en-GB" u="sng" dirty="0" smtClean="0">
              <a:latin typeface="Trebuchet MS" pitchFamily="34" charset="0"/>
            </a:endParaRPr>
          </a:p>
          <a:p>
            <a:pPr algn="just"/>
            <a:endParaRPr lang="en-GB" u="sng" dirty="0">
              <a:latin typeface="Trebuchet MS" pitchFamily="34" charset="0"/>
            </a:endParaRPr>
          </a:p>
          <a:p>
            <a:pPr algn="just"/>
            <a:endParaRPr lang="en-GB" u="sng" dirty="0" smtClean="0">
              <a:latin typeface="Trebuchet MS" pitchFamily="34" charset="0"/>
            </a:endParaRPr>
          </a:p>
          <a:p>
            <a:pPr algn="just"/>
            <a:endParaRPr lang="en-GB" u="sng" dirty="0" smtClean="0">
              <a:latin typeface="Trebuchet MS" pitchFamily="34" charset="0"/>
            </a:endParaRPr>
          </a:p>
          <a:p>
            <a:pPr algn="just"/>
            <a:endParaRPr lang="en-GB" u="sng" dirty="0">
              <a:latin typeface="Trebuchet MS" pitchFamily="34" charset="0"/>
            </a:endParaRPr>
          </a:p>
          <a:p>
            <a:pPr marL="171450" indent="-171450" algn="just">
              <a:buFont typeface="Wingdings" pitchFamily="2" charset="2"/>
              <a:buChar char="q"/>
            </a:pPr>
            <a:endParaRPr lang="en-GB" u="sng" dirty="0">
              <a:latin typeface="Trebuchet MS" pitchFamily="34" charset="0"/>
            </a:endParaRPr>
          </a:p>
          <a:p>
            <a:pPr algn="just"/>
            <a:endParaRPr lang="en-GB" u="sng" dirty="0" smtClean="0">
              <a:latin typeface="Trebuchet MS" pitchFamily="34" charset="0"/>
            </a:endParaRPr>
          </a:p>
          <a:p>
            <a:pPr algn="just"/>
            <a:endParaRPr lang="en-GB" u="sng" dirty="0">
              <a:latin typeface="Trebuchet MS" pitchFamily="34" charset="0"/>
            </a:endParaRPr>
          </a:p>
          <a:p>
            <a:pPr algn="just"/>
            <a:endParaRPr lang="en-GB" u="sng" dirty="0" smtClean="0">
              <a:latin typeface="Trebuchet MS" pitchFamily="34" charset="0"/>
            </a:endParaRPr>
          </a:p>
          <a:p>
            <a:pPr algn="just"/>
            <a:endParaRPr lang="en-GB" u="sng" dirty="0">
              <a:latin typeface="Trebuchet MS" pitchFamily="34" charset="0"/>
            </a:endParaRPr>
          </a:p>
          <a:p>
            <a:pPr algn="just"/>
            <a:endParaRPr lang="en-GB" u="sng" dirty="0" smtClean="0">
              <a:latin typeface="Trebuchet MS" pitchFamily="34" charset="0"/>
            </a:endParaRPr>
          </a:p>
          <a:p>
            <a:pPr algn="just"/>
            <a:endParaRPr lang="en-GB" dirty="0">
              <a:latin typeface="Trebuchet MS" pitchFamily="34" charset="0"/>
            </a:endParaRPr>
          </a:p>
          <a:p>
            <a:pPr algn="just"/>
            <a:endParaRPr lang="en-GB" dirty="0" smtClean="0">
              <a:latin typeface="Trebuchet MS" pitchFamily="34" charset="0"/>
            </a:endParaRPr>
          </a:p>
          <a:p>
            <a:pPr algn="just"/>
            <a:endParaRPr lang="en-GB" u="sng" dirty="0">
              <a:latin typeface="Trebuchet MS" pitchFamily="34" charset="0"/>
            </a:endParaRPr>
          </a:p>
          <a:p>
            <a:pPr algn="just"/>
            <a:endParaRPr lang="en-GB" u="sng" dirty="0" smtClean="0">
              <a:latin typeface="Trebuchet MS" pitchFamily="34" charset="0"/>
            </a:endParaRPr>
          </a:p>
          <a:p>
            <a:pPr algn="just"/>
            <a:endParaRPr lang="en-GB" u="sng" dirty="0">
              <a:latin typeface="Trebuchet MS" pitchFamily="34" charset="0"/>
            </a:endParaRPr>
          </a:p>
          <a:p>
            <a:pPr algn="just"/>
            <a:endParaRPr lang="en-GB" u="sng" dirty="0">
              <a:latin typeface="Trebuchet MS" pitchFamily="34" charset="0"/>
            </a:endParaRPr>
          </a:p>
        </p:txBody>
      </p:sp>
      <p:sp>
        <p:nvSpPr>
          <p:cNvPr id="4" name="Slide Number Placeholder 3"/>
          <p:cNvSpPr>
            <a:spLocks noGrp="1"/>
          </p:cNvSpPr>
          <p:nvPr>
            <p:ph type="sldNum" sz="quarter" idx="10"/>
          </p:nvPr>
        </p:nvSpPr>
        <p:spPr/>
        <p:txBody>
          <a:bodyPr/>
          <a:lstStyle/>
          <a:p>
            <a:fld id="{CBC4CC50-0BC5-42A1-A848-C381E9F67B03}" type="slidenum">
              <a:rPr lang="en-GB" smtClean="0"/>
              <a:pPr/>
              <a:t>14</a:t>
            </a:fld>
            <a:endParaRPr lang="en-GB" dirty="0"/>
          </a:p>
        </p:txBody>
      </p:sp>
      <p:pic>
        <p:nvPicPr>
          <p:cNvPr id="5122" name="Picture 2" descr="http://wlf.co.uk/sitebuildercontent/sitebuilderpictures/confuse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98637" y="498823"/>
            <a:ext cx="3597103" cy="55216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6893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29730" y="4715153"/>
            <a:ext cx="6138215" cy="5094780"/>
          </a:xfrm>
        </p:spPr>
        <p:txBody>
          <a:bodyPr/>
          <a:lstStyle/>
          <a:p>
            <a:r>
              <a:rPr lang="en-GB" dirty="0" smtClean="0">
                <a:latin typeface="Trebuchet MS" pitchFamily="34" charset="0"/>
              </a:rPr>
              <a:t>What sort of people make the best business owners? Lots of people have researched this question, and certain personality traits seem to be common to all of them. These include the following:</a:t>
            </a:r>
          </a:p>
          <a:p>
            <a:endParaRPr lang="en-GB" dirty="0">
              <a:latin typeface="Trebuchet MS" pitchFamily="34" charset="0"/>
            </a:endParaRPr>
          </a:p>
          <a:p>
            <a:pPr marL="171450" indent="-171450">
              <a:buFont typeface="Arial" pitchFamily="34" charset="0"/>
              <a:buChar char="•"/>
            </a:pPr>
            <a:r>
              <a:rPr lang="en-GB" dirty="0" smtClean="0">
                <a:latin typeface="Trebuchet MS" pitchFamily="34" charset="0"/>
              </a:rPr>
              <a:t>They like to be in control of their lives, and do not feel this is the case when they work for other people.</a:t>
            </a:r>
          </a:p>
          <a:p>
            <a:endParaRPr lang="en-GB" dirty="0" smtClean="0">
              <a:latin typeface="Trebuchet MS" pitchFamily="34" charset="0"/>
            </a:endParaRPr>
          </a:p>
          <a:p>
            <a:pPr marL="171450" indent="-171450">
              <a:buFont typeface="Arial" pitchFamily="34" charset="0"/>
              <a:buChar char="•"/>
            </a:pPr>
            <a:r>
              <a:rPr lang="en-GB" dirty="0" smtClean="0">
                <a:latin typeface="Trebuchet MS" pitchFamily="34" charset="0"/>
              </a:rPr>
              <a:t>They are prepared to take risks. Successful business owners prepare thoroughly, so that if a project doesn’t work it doesn’t come as a surprise. Excellent preparation gives </a:t>
            </a:r>
            <a:r>
              <a:rPr lang="en-GB" dirty="0" smtClean="0">
                <a:latin typeface="Trebuchet MS" pitchFamily="34" charset="0"/>
              </a:rPr>
              <a:t>them </a:t>
            </a:r>
            <a:r>
              <a:rPr lang="en-GB" dirty="0" smtClean="0">
                <a:latin typeface="Trebuchet MS" pitchFamily="34" charset="0"/>
              </a:rPr>
              <a:t>the confidence to take risks. More than that, entrepreneurs are tough – they are not easily discouraged and keep going when things don’t go easily.</a:t>
            </a:r>
          </a:p>
          <a:p>
            <a:pPr marL="171450" indent="-171450">
              <a:buFont typeface="Arial" pitchFamily="34" charset="0"/>
              <a:buChar char="•"/>
            </a:pPr>
            <a:endParaRPr lang="en-GB" dirty="0" smtClean="0">
              <a:latin typeface="Trebuchet MS" pitchFamily="34" charset="0"/>
            </a:endParaRPr>
          </a:p>
          <a:p>
            <a:pPr marL="171450" indent="-171450">
              <a:buFont typeface="Arial" pitchFamily="34" charset="0"/>
              <a:buChar char="•"/>
            </a:pPr>
            <a:r>
              <a:rPr lang="en-GB" dirty="0" smtClean="0">
                <a:latin typeface="Trebuchet MS" pitchFamily="34" charset="0"/>
              </a:rPr>
              <a:t>They have a real need for achievement. These people will not settle for second best and would hate to be described as mediocre or inefficient.</a:t>
            </a:r>
          </a:p>
          <a:p>
            <a:pPr marL="171450" indent="-171450">
              <a:buFont typeface="Arial" pitchFamily="34" charset="0"/>
              <a:buChar char="•"/>
            </a:pPr>
            <a:endParaRPr lang="en-GB" dirty="0">
              <a:latin typeface="Trebuchet MS" pitchFamily="34" charset="0"/>
            </a:endParaRPr>
          </a:p>
          <a:p>
            <a:pPr marL="171450" indent="-171450">
              <a:buFont typeface="Arial" pitchFamily="34" charset="0"/>
              <a:buChar char="•"/>
            </a:pPr>
            <a:r>
              <a:rPr lang="en-GB" dirty="0" smtClean="0">
                <a:latin typeface="Trebuchet MS" pitchFamily="34" charset="0"/>
              </a:rPr>
              <a:t>An entrepreneur’s family background plays a big role in their motivation</a:t>
            </a:r>
            <a:r>
              <a:rPr lang="en-GB" dirty="0" smtClean="0">
                <a:latin typeface="Trebuchet MS" pitchFamily="34" charset="0"/>
              </a:rPr>
              <a:t>. Often children will follow in the footsteps of a successful family business. It </a:t>
            </a:r>
            <a:r>
              <a:rPr lang="en-GB" dirty="0" smtClean="0">
                <a:latin typeface="Trebuchet MS" pitchFamily="34" charset="0"/>
              </a:rPr>
              <a:t>can also work the other way. </a:t>
            </a:r>
            <a:r>
              <a:rPr lang="en-GB" dirty="0">
                <a:latin typeface="Trebuchet MS" pitchFamily="34" charset="0"/>
              </a:rPr>
              <a:t>I</a:t>
            </a:r>
            <a:r>
              <a:rPr lang="en-GB" dirty="0" smtClean="0">
                <a:latin typeface="Trebuchet MS" pitchFamily="34" charset="0"/>
              </a:rPr>
              <a:t>f you see your parents slogging long hours for very little money in jobs they’re not keen on, you may well think ‘I’m not going to be stuck doing that!’</a:t>
            </a:r>
          </a:p>
          <a:p>
            <a:pPr marL="171450" indent="-171450">
              <a:buFont typeface="Arial" pitchFamily="34" charset="0"/>
              <a:buChar char="•"/>
            </a:pPr>
            <a:endParaRPr lang="en-GB" dirty="0">
              <a:latin typeface="Trebuchet MS" pitchFamily="34" charset="0"/>
            </a:endParaRPr>
          </a:p>
          <a:p>
            <a:pPr marL="171450" indent="-171450">
              <a:buFont typeface="Arial" pitchFamily="34" charset="0"/>
              <a:buChar char="•"/>
            </a:pPr>
            <a:r>
              <a:rPr lang="en-GB" dirty="0" smtClean="0">
                <a:latin typeface="Trebuchet MS" pitchFamily="34" charset="0"/>
              </a:rPr>
              <a:t>They are versatile – meaning they can turn their hand to anything. This is a skill we learn at school. If you are the sort of person who tries to succeed at all your subjects, whether you like them or not, you are likely to leave school with the ability to make money in business. </a:t>
            </a:r>
          </a:p>
          <a:p>
            <a:endParaRPr lang="en-GB" dirty="0">
              <a:latin typeface="Trebuchet MS" pitchFamily="34" charset="0"/>
            </a:endParaRPr>
          </a:p>
          <a:p>
            <a:pPr marL="171450" indent="-171450">
              <a:buFont typeface="Arial" pitchFamily="34" charset="0"/>
              <a:buChar char="•"/>
            </a:pPr>
            <a:endParaRPr lang="en-GB" dirty="0" smtClean="0">
              <a:latin typeface="Trebuchet MS" pitchFamily="34" charset="0"/>
            </a:endParaRPr>
          </a:p>
          <a:p>
            <a:pPr marL="171450" indent="-171450">
              <a:buFont typeface="Arial" pitchFamily="34" charset="0"/>
              <a:buChar char="•"/>
            </a:pPr>
            <a:endParaRPr lang="en-GB" dirty="0">
              <a:latin typeface="Trebuchet MS" pitchFamily="34" charset="0"/>
            </a:endParaRPr>
          </a:p>
          <a:p>
            <a:pPr marL="171450" indent="-171450">
              <a:buFont typeface="Arial" pitchFamily="34" charset="0"/>
              <a:buChar char="•"/>
            </a:pPr>
            <a:endParaRPr lang="en-GB" dirty="0" smtClean="0">
              <a:latin typeface="Trebuchet MS" pitchFamily="34" charset="0"/>
            </a:endParaRPr>
          </a:p>
          <a:p>
            <a:endParaRPr lang="en-GB" dirty="0">
              <a:latin typeface="Trebuchet MS" pitchFamily="34" charset="0"/>
            </a:endParaRPr>
          </a:p>
          <a:p>
            <a:pPr marL="171450" indent="-171450">
              <a:buFont typeface="Arial" pitchFamily="34" charset="0"/>
              <a:buChar char="•"/>
            </a:pPr>
            <a:endParaRPr lang="en-GB" dirty="0">
              <a:latin typeface="Trebuchet MS" pitchFamily="34" charset="0"/>
            </a:endParaRPr>
          </a:p>
        </p:txBody>
      </p:sp>
      <p:sp>
        <p:nvSpPr>
          <p:cNvPr id="4" name="Slide Number Placeholder 3"/>
          <p:cNvSpPr>
            <a:spLocks noGrp="1"/>
          </p:cNvSpPr>
          <p:nvPr>
            <p:ph type="sldNum" sz="quarter" idx="10"/>
          </p:nvPr>
        </p:nvSpPr>
        <p:spPr/>
        <p:txBody>
          <a:bodyPr/>
          <a:lstStyle/>
          <a:p>
            <a:fld id="{CBC4CC50-0BC5-42A1-A848-C381E9F67B03}" type="slidenum">
              <a:rPr lang="en-GB" smtClean="0"/>
              <a:pPr/>
              <a:t>2</a:t>
            </a:fld>
            <a:endParaRPr lang="en-GB" dirty="0"/>
          </a:p>
        </p:txBody>
      </p:sp>
      <p:pic>
        <p:nvPicPr>
          <p:cNvPr id="2050" name="Picture 2" descr="http://www.lemsworld.com/blog/wp-content/Images/multitasking.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7222" y="822265"/>
            <a:ext cx="3531015" cy="35156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2080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153"/>
            <a:ext cx="5438140" cy="5094780"/>
          </a:xfrm>
        </p:spPr>
        <p:txBody>
          <a:bodyPr/>
          <a:lstStyle/>
          <a:p>
            <a:pPr marL="0" indent="0" algn="just">
              <a:buFont typeface="Arial" pitchFamily="34" charset="0"/>
              <a:buNone/>
            </a:pPr>
            <a:r>
              <a:rPr lang="en-GB" i="0" u="none" baseline="0" dirty="0" smtClean="0">
                <a:latin typeface="Trebuchet MS" pitchFamily="34" charset="0"/>
              </a:rPr>
              <a:t>Spotting an</a:t>
            </a:r>
            <a:r>
              <a:rPr lang="en-GB" i="0" u="none" dirty="0" smtClean="0">
                <a:latin typeface="Trebuchet MS" pitchFamily="34" charset="0"/>
              </a:rPr>
              <a:t> Opportunity</a:t>
            </a:r>
          </a:p>
          <a:p>
            <a:pPr marL="0" indent="0" algn="just">
              <a:buFont typeface="Arial" pitchFamily="34" charset="0"/>
              <a:buNone/>
            </a:pPr>
            <a:endParaRPr lang="en-GB" i="0" u="none" baseline="0" dirty="0" smtClean="0">
              <a:latin typeface="Trebuchet MS" pitchFamily="34" charset="0"/>
            </a:endParaRPr>
          </a:p>
          <a:p>
            <a:pPr marL="0" indent="0" algn="just">
              <a:buFont typeface="Arial" pitchFamily="34" charset="0"/>
              <a:buNone/>
            </a:pPr>
            <a:r>
              <a:rPr lang="en-GB" i="0" u="none" baseline="0" dirty="0" smtClean="0">
                <a:latin typeface="Trebuchet MS" pitchFamily="34" charset="0"/>
              </a:rPr>
              <a:t>You </a:t>
            </a:r>
            <a:r>
              <a:rPr lang="en-GB" i="0" u="none" baseline="0" dirty="0" smtClean="0">
                <a:latin typeface="Trebuchet MS" pitchFamily="34" charset="0"/>
              </a:rPr>
              <a:t>need to pick a product or service that will make money. This means deciding how your knowledge and skills will deliver the sort of things people want to buy. For example, you may have a real talent for making model aeroplanes out of paperclips, but how many people are likely to buy them?</a:t>
            </a:r>
          </a:p>
          <a:p>
            <a:pPr marL="0" indent="0" algn="just">
              <a:buFont typeface="Arial" pitchFamily="34" charset="0"/>
              <a:buNone/>
            </a:pPr>
            <a:endParaRPr lang="en-GB" i="0" u="none" baseline="0" dirty="0" smtClean="0">
              <a:latin typeface="Trebuchet MS" pitchFamily="34" charset="0"/>
            </a:endParaRPr>
          </a:p>
          <a:p>
            <a:pPr marL="0" indent="0" algn="just">
              <a:buFont typeface="Arial" pitchFamily="34" charset="0"/>
              <a:buNone/>
            </a:pPr>
            <a:r>
              <a:rPr lang="en-GB" i="0" u="none" baseline="0" dirty="0" smtClean="0">
                <a:latin typeface="Trebuchet MS" pitchFamily="34" charset="0"/>
              </a:rPr>
              <a:t>Successful businesses deliver products or services that help people live, feel more successful, more attractive or more secure.</a:t>
            </a:r>
            <a:r>
              <a:rPr lang="en-GB" i="0" u="none" dirty="0" smtClean="0">
                <a:latin typeface="Trebuchet MS" pitchFamily="34" charset="0"/>
              </a:rPr>
              <a:t> Grocers, h</a:t>
            </a:r>
            <a:r>
              <a:rPr lang="en-GB" i="0" u="none" baseline="0" dirty="0" smtClean="0">
                <a:latin typeface="Trebuchet MS" pitchFamily="34" charset="0"/>
              </a:rPr>
              <a:t>airdressers, car dealers, builders or financial advisers address these needs.</a:t>
            </a:r>
          </a:p>
          <a:p>
            <a:pPr marL="0" indent="0" algn="just">
              <a:buFont typeface="Arial" pitchFamily="34" charset="0"/>
              <a:buNone/>
            </a:pPr>
            <a:endParaRPr lang="en-GB" i="0" u="none" baseline="0" dirty="0" smtClean="0">
              <a:latin typeface="Trebuchet MS" pitchFamily="34" charset="0"/>
            </a:endParaRPr>
          </a:p>
          <a:p>
            <a:pPr marL="0" indent="0" algn="just">
              <a:buFont typeface="Arial" pitchFamily="34" charset="0"/>
              <a:buNone/>
            </a:pPr>
            <a:r>
              <a:rPr lang="en-GB" i="0" u="none" baseline="0" dirty="0" smtClean="0">
                <a:latin typeface="Trebuchet MS" pitchFamily="34" charset="0"/>
              </a:rPr>
              <a:t>Other successful businesses help people avoid doing the things they hate. Examples include cleaners, accountants (no-one enjoys doing their tax return!) or car valets.</a:t>
            </a:r>
          </a:p>
          <a:p>
            <a:pPr marL="0" indent="0" algn="just">
              <a:buFont typeface="Arial" pitchFamily="34" charset="0"/>
              <a:buNone/>
            </a:pPr>
            <a:endParaRPr lang="en-GB" i="0" u="none" baseline="0" dirty="0" smtClean="0">
              <a:latin typeface="Trebuchet MS" pitchFamily="34" charset="0"/>
            </a:endParaRPr>
          </a:p>
          <a:p>
            <a:pPr marL="0" indent="0" algn="just">
              <a:buFont typeface="Arial" pitchFamily="34" charset="0"/>
              <a:buNone/>
            </a:pPr>
            <a:r>
              <a:rPr lang="en-GB" i="0" u="none" baseline="0" dirty="0" smtClean="0">
                <a:latin typeface="Trebuchet MS" pitchFamily="34" charset="0"/>
              </a:rPr>
              <a:t>If you can provide addictive entertainment to people, and promote it properly, you can expect to make money. Computer games are a classic example of this.</a:t>
            </a:r>
          </a:p>
          <a:p>
            <a:pPr marL="0" indent="0" algn="just">
              <a:buFont typeface="Arial" pitchFamily="34" charset="0"/>
              <a:buNone/>
            </a:pPr>
            <a:endParaRPr lang="en-GB" i="0" u="none" baseline="0" dirty="0" smtClean="0">
              <a:latin typeface="Trebuchet MS" pitchFamily="34" charset="0"/>
            </a:endParaRPr>
          </a:p>
          <a:p>
            <a:pPr marL="0" indent="0" algn="just">
              <a:buFont typeface="Arial" pitchFamily="34" charset="0"/>
              <a:buNone/>
            </a:pPr>
            <a:r>
              <a:rPr lang="en-GB" i="0" u="none" baseline="0" dirty="0" smtClean="0">
                <a:latin typeface="Trebuchet MS" pitchFamily="34" charset="0"/>
              </a:rPr>
              <a:t>There are some things people hate spending money on, such as car maintenance. If you can deliver a reliable, personal and local service at a good price, there is money to be made.</a:t>
            </a:r>
          </a:p>
          <a:p>
            <a:pPr marL="0" indent="0" algn="just">
              <a:buFont typeface="Arial" pitchFamily="34" charset="0"/>
              <a:buNone/>
            </a:pPr>
            <a:endParaRPr lang="en-GB" i="0" u="none" baseline="0" dirty="0" smtClean="0">
              <a:latin typeface="Trebuchet MS" pitchFamily="34" charset="0"/>
            </a:endParaRPr>
          </a:p>
          <a:p>
            <a:pPr marL="0" indent="0" algn="just">
              <a:buFont typeface="Arial" pitchFamily="34" charset="0"/>
              <a:buNone/>
            </a:pPr>
            <a:r>
              <a:rPr lang="en-GB" i="0" u="none" baseline="0" dirty="0" smtClean="0">
                <a:latin typeface="Trebuchet MS" pitchFamily="34" charset="0"/>
              </a:rPr>
              <a:t>What skills, knowledge or talent do you have? </a:t>
            </a:r>
            <a:r>
              <a:rPr lang="en-GB" i="0" u="none" baseline="0" dirty="0" smtClean="0">
                <a:latin typeface="Trebuchet MS" pitchFamily="34" charset="0"/>
              </a:rPr>
              <a:t>And </a:t>
            </a:r>
            <a:r>
              <a:rPr lang="en-GB" i="0" u="none" baseline="0" dirty="0" smtClean="0">
                <a:latin typeface="Trebuchet MS" pitchFamily="34" charset="0"/>
              </a:rPr>
              <a:t>will they make you money</a:t>
            </a:r>
            <a:r>
              <a:rPr lang="en-GB" i="0" u="none" baseline="0" dirty="0" smtClean="0">
                <a:latin typeface="Trebuchet MS" pitchFamily="34" charset="0"/>
              </a:rPr>
              <a:t>?</a:t>
            </a:r>
          </a:p>
          <a:p>
            <a:pPr marL="0" indent="0" algn="just">
              <a:buFont typeface="Arial" pitchFamily="34" charset="0"/>
              <a:buNone/>
            </a:pPr>
            <a:r>
              <a:rPr lang="en-GB" dirty="0" smtClean="0">
                <a:latin typeface="Trebuchet MS" pitchFamily="34" charset="0"/>
              </a:rPr>
              <a:t>An ex student of ours had a talent for building models, he is now working on his third Star Wars movie.</a:t>
            </a:r>
            <a:endParaRPr lang="en-GB" i="0" u="none" dirty="0">
              <a:latin typeface="Trebuchet MS" pitchFamily="34" charset="0"/>
            </a:endParaRPr>
          </a:p>
        </p:txBody>
      </p:sp>
      <p:sp>
        <p:nvSpPr>
          <p:cNvPr id="4" name="Slide Number Placeholder 3"/>
          <p:cNvSpPr>
            <a:spLocks noGrp="1"/>
          </p:cNvSpPr>
          <p:nvPr>
            <p:ph type="sldNum" sz="quarter" idx="10"/>
          </p:nvPr>
        </p:nvSpPr>
        <p:spPr/>
        <p:txBody>
          <a:bodyPr/>
          <a:lstStyle/>
          <a:p>
            <a:fld id="{CBC4CC50-0BC5-42A1-A848-C381E9F67B03}" type="slidenum">
              <a:rPr lang="en-GB" smtClean="0"/>
              <a:pPr/>
              <a:t>3</a:t>
            </a:fld>
            <a:endParaRPr lang="en-GB" dirty="0"/>
          </a:p>
        </p:txBody>
      </p:sp>
    </p:spTree>
    <p:extLst>
      <p:ext uri="{BB962C8B-B14F-4D97-AF65-F5344CB8AC3E}">
        <p14:creationId xmlns:p14="http://schemas.microsoft.com/office/powerpoint/2010/main" val="812080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09725" y="744538"/>
            <a:ext cx="3810000" cy="2857500"/>
          </a:xfrm>
        </p:spPr>
      </p:sp>
      <p:sp>
        <p:nvSpPr>
          <p:cNvPr id="3" name="Notes Placeholder 2"/>
          <p:cNvSpPr>
            <a:spLocks noGrp="1"/>
          </p:cNvSpPr>
          <p:nvPr>
            <p:ph type="body" idx="1"/>
          </p:nvPr>
        </p:nvSpPr>
        <p:spPr>
          <a:xfrm>
            <a:off x="329730" y="3712580"/>
            <a:ext cx="6209590" cy="6019182"/>
          </a:xfrm>
        </p:spPr>
        <p:txBody>
          <a:bodyPr>
            <a:normAutofit fontScale="92500" lnSpcReduction="10000"/>
          </a:bodyPr>
          <a:lstStyle/>
          <a:p>
            <a:pPr marL="0" indent="0" algn="just">
              <a:buFont typeface="Arial" pitchFamily="34" charset="0"/>
              <a:buNone/>
            </a:pPr>
            <a:r>
              <a:rPr lang="en-GB" dirty="0" smtClean="0">
                <a:latin typeface="Trebuchet MS" pitchFamily="34" charset="0"/>
              </a:rPr>
              <a:t>It is important</a:t>
            </a:r>
            <a:r>
              <a:rPr lang="en-GB" b="0" i="0" u="none" baseline="0" dirty="0" smtClean="0">
                <a:latin typeface="Trebuchet MS" pitchFamily="34" charset="0"/>
              </a:rPr>
              <a:t> to make a list of your skills, talents and interests – and then think about whether they are good enough to make you money. We’ve provided some examples of skills/talents that will make money (‘Callum’), and those that probably won’t (‘Sam’). Use the next page to list your own skills, talents and knowledge.</a:t>
            </a:r>
          </a:p>
          <a:p>
            <a:pPr marL="0" indent="0" algn="just">
              <a:buFont typeface="Arial" pitchFamily="34" charset="0"/>
              <a:buNone/>
            </a:pPr>
            <a:endParaRPr lang="en-GB" b="0" i="0" u="sng" baseline="0" dirty="0" smtClean="0">
              <a:latin typeface="Trebuchet MS" pitchFamily="34" charset="0"/>
            </a:endParaRPr>
          </a:p>
          <a:p>
            <a:pPr marL="0" indent="0" algn="just">
              <a:buFont typeface="Arial" pitchFamily="34" charset="0"/>
              <a:buNone/>
            </a:pPr>
            <a:r>
              <a:rPr lang="en-GB" b="0" i="0" u="sng" baseline="0" dirty="0" smtClean="0">
                <a:latin typeface="Trebuchet MS" pitchFamily="34" charset="0"/>
              </a:rPr>
              <a:t>My skills and talents</a:t>
            </a:r>
          </a:p>
          <a:p>
            <a:pPr marL="0" indent="0" algn="just">
              <a:buFont typeface="Arial" pitchFamily="34" charset="0"/>
              <a:buNone/>
            </a:pPr>
            <a:r>
              <a:rPr lang="en-GB" b="0" i="0" u="none" baseline="0" dirty="0" smtClean="0">
                <a:latin typeface="Trebuchet MS" pitchFamily="34" charset="0"/>
              </a:rPr>
              <a:t>		</a:t>
            </a:r>
          </a:p>
          <a:p>
            <a:pPr marL="0" indent="0" algn="just">
              <a:buFont typeface="Arial" pitchFamily="34" charset="0"/>
              <a:buNone/>
            </a:pPr>
            <a:r>
              <a:rPr lang="en-GB" i="1" dirty="0" smtClean="0">
                <a:latin typeface="Trebuchet MS" pitchFamily="34" charset="0"/>
              </a:rPr>
              <a:t>Callum</a:t>
            </a:r>
            <a:r>
              <a:rPr lang="en-GB" dirty="0" smtClean="0">
                <a:latin typeface="Trebuchet MS" pitchFamily="34" charset="0"/>
              </a:rPr>
              <a:t>:</a:t>
            </a:r>
            <a:r>
              <a:rPr lang="en-GB" b="0" i="0" baseline="0" dirty="0" smtClean="0">
                <a:latin typeface="Trebuchet MS" pitchFamily="34" charset="0"/>
              </a:rPr>
              <a:t> Learning how to programme in C#, Java</a:t>
            </a:r>
            <a:r>
              <a:rPr lang="en-GB" b="0" i="0" dirty="0" smtClean="0">
                <a:latin typeface="Trebuchet MS" pitchFamily="34" charset="0"/>
              </a:rPr>
              <a:t> and</a:t>
            </a:r>
            <a:r>
              <a:rPr lang="en-GB" b="0" i="0" baseline="0" dirty="0" smtClean="0">
                <a:latin typeface="Trebuchet MS" pitchFamily="34" charset="0"/>
              </a:rPr>
              <a:t> C++.</a:t>
            </a:r>
          </a:p>
          <a:p>
            <a:pPr marL="0" indent="0" algn="just">
              <a:buFont typeface="Arial" pitchFamily="34" charset="0"/>
              <a:buNone/>
            </a:pPr>
            <a:r>
              <a:rPr lang="en-GB" dirty="0" smtClean="0">
                <a:latin typeface="Trebuchet MS" pitchFamily="34" charset="0"/>
              </a:rPr>
              <a:t>Been doing a paper round for two years. The newsagent says I’m reliable and quick.</a:t>
            </a:r>
          </a:p>
          <a:p>
            <a:pPr marL="0" indent="0" algn="just">
              <a:buFont typeface="Arial" pitchFamily="34" charset="0"/>
              <a:buNone/>
            </a:pPr>
            <a:endParaRPr lang="en-GB" b="0" i="0" baseline="0" dirty="0" smtClean="0">
              <a:latin typeface="Trebuchet MS" pitchFamily="34" charset="0"/>
            </a:endParaRPr>
          </a:p>
          <a:p>
            <a:pPr marL="0" indent="0" algn="just">
              <a:buFont typeface="Arial" pitchFamily="34" charset="0"/>
              <a:buNone/>
            </a:pPr>
            <a:r>
              <a:rPr lang="en-GB" b="0" i="1" baseline="0" dirty="0" smtClean="0">
                <a:latin typeface="Trebuchet MS" pitchFamily="34" charset="0"/>
              </a:rPr>
              <a:t>Sam</a:t>
            </a:r>
            <a:r>
              <a:rPr lang="en-GB" b="0" baseline="0" dirty="0" smtClean="0">
                <a:latin typeface="Trebuchet MS" pitchFamily="34" charset="0"/>
              </a:rPr>
              <a:t>: </a:t>
            </a:r>
            <a:r>
              <a:rPr lang="en-GB" dirty="0" smtClean="0">
                <a:latin typeface="Trebuchet MS" pitchFamily="34" charset="0"/>
              </a:rPr>
              <a:t>I can beat anyone on …</a:t>
            </a:r>
          </a:p>
          <a:p>
            <a:pPr marL="0" indent="0" algn="just">
              <a:buFont typeface="Arial" pitchFamily="34" charset="0"/>
              <a:buNone/>
            </a:pPr>
            <a:endParaRPr lang="en-GB" b="0" i="0" baseline="0" dirty="0" smtClean="0">
              <a:latin typeface="Trebuchet MS" pitchFamily="34" charset="0"/>
            </a:endParaRPr>
          </a:p>
          <a:p>
            <a:pPr marL="0" indent="0" algn="just">
              <a:buFont typeface="Arial" pitchFamily="34" charset="0"/>
              <a:buNone/>
            </a:pPr>
            <a:r>
              <a:rPr lang="en-GB" b="0" i="0" u="sng" baseline="0" dirty="0" smtClean="0">
                <a:latin typeface="Trebuchet MS" pitchFamily="34" charset="0"/>
              </a:rPr>
              <a:t>My interests</a:t>
            </a:r>
            <a:r>
              <a:rPr lang="en-GB" b="0" i="0" u="none" baseline="0" dirty="0" smtClean="0">
                <a:latin typeface="Trebuchet MS" pitchFamily="34" charset="0"/>
              </a:rPr>
              <a:t>	</a:t>
            </a:r>
          </a:p>
          <a:p>
            <a:pPr marL="0" indent="0" algn="just">
              <a:buFont typeface="Arial" pitchFamily="34" charset="0"/>
              <a:buNone/>
            </a:pPr>
            <a:r>
              <a:rPr lang="en-GB" b="0" i="0" u="none" baseline="0" dirty="0" smtClean="0">
                <a:latin typeface="Trebuchet MS" pitchFamily="34" charset="0"/>
              </a:rPr>
              <a:t>	</a:t>
            </a:r>
          </a:p>
          <a:p>
            <a:pPr marL="0" indent="0" algn="just">
              <a:buFont typeface="Arial" pitchFamily="34" charset="0"/>
              <a:buNone/>
            </a:pPr>
            <a:r>
              <a:rPr lang="en-GB" i="1" dirty="0" smtClean="0">
                <a:latin typeface="Trebuchet MS" pitchFamily="34" charset="0"/>
              </a:rPr>
              <a:t>Callum</a:t>
            </a:r>
            <a:r>
              <a:rPr lang="en-GB" dirty="0" smtClean="0">
                <a:latin typeface="Trebuchet MS" pitchFamily="34" charset="0"/>
              </a:rPr>
              <a:t>: Playing computer games.      </a:t>
            </a:r>
            <a:r>
              <a:rPr lang="en-GB" i="1" dirty="0" smtClean="0">
                <a:latin typeface="Trebuchet MS" pitchFamily="34" charset="0"/>
              </a:rPr>
              <a:t>Sam</a:t>
            </a:r>
            <a:r>
              <a:rPr lang="en-GB" dirty="0" smtClean="0">
                <a:latin typeface="Trebuchet MS" pitchFamily="34" charset="0"/>
              </a:rPr>
              <a:t>: Playing computer games.</a:t>
            </a:r>
            <a:endParaRPr lang="en-GB" u="sng" dirty="0">
              <a:latin typeface="Trebuchet MS" pitchFamily="34" charset="0"/>
            </a:endParaRPr>
          </a:p>
          <a:p>
            <a:pPr marL="0" indent="0" algn="just">
              <a:buFont typeface="Arial" pitchFamily="34" charset="0"/>
              <a:buNone/>
            </a:pPr>
            <a:endParaRPr lang="en-GB" b="0" i="0" u="sng" baseline="0" dirty="0" smtClean="0">
              <a:latin typeface="Trebuchet MS" pitchFamily="34" charset="0"/>
            </a:endParaRPr>
          </a:p>
          <a:p>
            <a:pPr marL="0" indent="0" algn="just">
              <a:buFont typeface="Arial" pitchFamily="34" charset="0"/>
              <a:buNone/>
            </a:pPr>
            <a:r>
              <a:rPr lang="en-GB" b="0" i="0" u="sng" baseline="0" dirty="0" smtClean="0">
                <a:latin typeface="Trebuchet MS" pitchFamily="34" charset="0"/>
              </a:rPr>
              <a:t>How could they make me money?</a:t>
            </a:r>
          </a:p>
          <a:p>
            <a:pPr marL="0" indent="0" algn="just">
              <a:buFont typeface="Arial" pitchFamily="34" charset="0"/>
              <a:buNone/>
            </a:pPr>
            <a:r>
              <a:rPr lang="en-GB" b="0" i="0" u="none" baseline="0" dirty="0" smtClean="0">
                <a:latin typeface="Trebuchet MS" pitchFamily="34" charset="0"/>
              </a:rPr>
              <a:t>		</a:t>
            </a:r>
          </a:p>
          <a:p>
            <a:pPr marL="0" indent="0" algn="just">
              <a:buFont typeface="Arial" pitchFamily="34" charset="0"/>
              <a:buNone/>
            </a:pPr>
            <a:r>
              <a:rPr lang="en-GB" i="1" dirty="0" smtClean="0">
                <a:latin typeface="Trebuchet MS" pitchFamily="34" charset="0"/>
              </a:rPr>
              <a:t>Callum</a:t>
            </a:r>
            <a:r>
              <a:rPr lang="en-GB" dirty="0" smtClean="0">
                <a:latin typeface="Trebuchet MS" pitchFamily="34" charset="0"/>
              </a:rPr>
              <a:t>: I’ve already created a simple computer game and am thinking about either studying Computer Science at university or teaching myself everything there is to know about C#.</a:t>
            </a:r>
          </a:p>
          <a:p>
            <a:pPr marL="0" indent="0" algn="just">
              <a:buFont typeface="Arial" pitchFamily="34" charset="0"/>
              <a:buNone/>
            </a:pPr>
            <a:endParaRPr lang="en-GB" dirty="0" smtClean="0">
              <a:latin typeface="Trebuchet MS" pitchFamily="34" charset="0"/>
            </a:endParaRPr>
          </a:p>
          <a:p>
            <a:pPr marL="0" indent="0" algn="just">
              <a:buFont typeface="Arial" pitchFamily="34" charset="0"/>
              <a:buNone/>
            </a:pPr>
            <a:r>
              <a:rPr lang="en-GB" dirty="0" smtClean="0">
                <a:latin typeface="Trebuchet MS" pitchFamily="34" charset="0"/>
              </a:rPr>
              <a:t> </a:t>
            </a:r>
            <a:r>
              <a:rPr lang="en-GB" i="1" dirty="0" smtClean="0">
                <a:latin typeface="Trebuchet MS" pitchFamily="34" charset="0"/>
              </a:rPr>
              <a:t>Sam</a:t>
            </a:r>
            <a:r>
              <a:rPr lang="en-GB" dirty="0" smtClean="0">
                <a:latin typeface="Trebuchet MS" pitchFamily="34" charset="0"/>
              </a:rPr>
              <a:t>: People make loads of money if they create a blockbuster game.</a:t>
            </a:r>
            <a:endParaRPr lang="en-GB" i="1" dirty="0">
              <a:latin typeface="Trebuchet MS" pitchFamily="34" charset="0"/>
            </a:endParaRPr>
          </a:p>
          <a:p>
            <a:pPr marL="0" indent="0" algn="just">
              <a:buFont typeface="Arial" pitchFamily="34" charset="0"/>
              <a:buNone/>
            </a:pPr>
            <a:endParaRPr lang="en-GB" b="0" i="0" u="sng" baseline="0" dirty="0" smtClean="0">
              <a:latin typeface="Trebuchet MS" pitchFamily="34" charset="0"/>
            </a:endParaRPr>
          </a:p>
          <a:p>
            <a:pPr marL="0" indent="0" algn="just">
              <a:buFont typeface="Arial" pitchFamily="34" charset="0"/>
              <a:buNone/>
            </a:pPr>
            <a:r>
              <a:rPr lang="en-GB" b="0" i="0" u="sng" baseline="0" dirty="0" smtClean="0">
                <a:latin typeface="Trebuchet MS" pitchFamily="34" charset="0"/>
              </a:rPr>
              <a:t>What knowledge am I lacking?</a:t>
            </a:r>
          </a:p>
          <a:p>
            <a:pPr marL="0" indent="0" algn="just">
              <a:buFont typeface="Arial" pitchFamily="34" charset="0"/>
              <a:buNone/>
            </a:pPr>
            <a:endParaRPr lang="en-GB" b="0" i="0" u="sng" baseline="0" dirty="0" smtClean="0">
              <a:latin typeface="Trebuchet MS" pitchFamily="34" charset="0"/>
            </a:endParaRPr>
          </a:p>
          <a:p>
            <a:pPr marL="0" indent="0" algn="just">
              <a:buFont typeface="Arial" pitchFamily="34" charset="0"/>
              <a:buNone/>
            </a:pPr>
            <a:r>
              <a:rPr lang="en-GB" i="1" dirty="0" smtClean="0">
                <a:latin typeface="Trebuchet MS" pitchFamily="34" charset="0"/>
              </a:rPr>
              <a:t>Callum</a:t>
            </a:r>
            <a:r>
              <a:rPr lang="en-GB" dirty="0" smtClean="0">
                <a:latin typeface="Trebuchet MS" pitchFamily="34" charset="0"/>
              </a:rPr>
              <a:t>: I don’t know anything about how to promote computer games or how to make money from them.</a:t>
            </a:r>
          </a:p>
          <a:p>
            <a:pPr marL="0" indent="0" algn="just">
              <a:buFont typeface="Arial" pitchFamily="34" charset="0"/>
              <a:buNone/>
            </a:pPr>
            <a:endParaRPr lang="en-GB" b="0" i="0" u="none" baseline="0" dirty="0">
              <a:latin typeface="Trebuchet MS" pitchFamily="34" charset="0"/>
            </a:endParaRPr>
          </a:p>
          <a:p>
            <a:pPr marL="0" indent="0" algn="just">
              <a:buFont typeface="Arial" pitchFamily="34" charset="0"/>
              <a:buNone/>
            </a:pPr>
            <a:r>
              <a:rPr lang="en-GB" i="1" dirty="0" smtClean="0">
                <a:latin typeface="Trebuchet MS" pitchFamily="34" charset="0"/>
              </a:rPr>
              <a:t>Sam</a:t>
            </a:r>
            <a:r>
              <a:rPr lang="en-GB" dirty="0" smtClean="0">
                <a:latin typeface="Trebuchet MS" pitchFamily="34" charset="0"/>
              </a:rPr>
              <a:t>: I’ll think up this amazing game and</a:t>
            </a:r>
            <a:r>
              <a:rPr lang="en-GB" dirty="0">
                <a:latin typeface="Trebuchet MS" pitchFamily="34" charset="0"/>
              </a:rPr>
              <a:t> </a:t>
            </a:r>
            <a:r>
              <a:rPr lang="en-GB" dirty="0" smtClean="0">
                <a:latin typeface="Trebuchet MS" pitchFamily="34" charset="0"/>
              </a:rPr>
              <a:t>I’ll make loads of money from it</a:t>
            </a:r>
            <a:r>
              <a:rPr lang="en-GB" b="0" i="0" u="none" baseline="0" dirty="0" smtClean="0">
                <a:latin typeface="Trebuchet MS" pitchFamily="34" charset="0"/>
              </a:rPr>
              <a:t>. What</a:t>
            </a:r>
            <a:r>
              <a:rPr lang="en-GB" b="0" i="0" u="none" dirty="0" smtClean="0">
                <a:latin typeface="Trebuchet MS" pitchFamily="34" charset="0"/>
              </a:rPr>
              <a:t> else is there to know?</a:t>
            </a:r>
          </a:p>
          <a:p>
            <a:pPr marL="0" indent="0" algn="just">
              <a:buFont typeface="Arial" pitchFamily="34" charset="0"/>
              <a:buNone/>
            </a:pPr>
            <a:r>
              <a:rPr lang="en-GB" b="0" i="0" u="none" baseline="0" dirty="0" smtClean="0">
                <a:latin typeface="Trebuchet MS" pitchFamily="34" charset="0"/>
              </a:rPr>
              <a:t>		</a:t>
            </a:r>
          </a:p>
          <a:p>
            <a:pPr marL="0" indent="0" algn="just">
              <a:buFont typeface="Arial" pitchFamily="34" charset="0"/>
              <a:buNone/>
            </a:pPr>
            <a:r>
              <a:rPr lang="en-GB" b="0" i="0" u="none" baseline="0" dirty="0" smtClean="0">
                <a:latin typeface="Trebuchet MS" pitchFamily="34" charset="0"/>
              </a:rPr>
              <a:t>	</a:t>
            </a:r>
            <a:endParaRPr lang="en-GB" b="0" i="0" u="sng" baseline="0" dirty="0" smtClean="0">
              <a:latin typeface="Trebuchet MS" pitchFamily="34" charset="0"/>
            </a:endParaRPr>
          </a:p>
          <a:p>
            <a:pPr marL="0" indent="0" algn="just">
              <a:buFont typeface="Arial" pitchFamily="34" charset="0"/>
              <a:buNone/>
            </a:pPr>
            <a:r>
              <a:rPr lang="en-GB" b="0" i="0" u="sng" baseline="0" dirty="0" smtClean="0">
                <a:latin typeface="Trebuchet MS" pitchFamily="34" charset="0"/>
              </a:rPr>
              <a:t>Where can I get this knowledge?</a:t>
            </a:r>
          </a:p>
          <a:p>
            <a:pPr marL="0" indent="0" algn="just">
              <a:buFont typeface="Arial" pitchFamily="34" charset="0"/>
              <a:buNone/>
            </a:pPr>
            <a:endParaRPr lang="en-GB" b="0" i="0" u="sng" baseline="0" dirty="0" smtClean="0">
              <a:latin typeface="Trebuchet MS" pitchFamily="34" charset="0"/>
            </a:endParaRPr>
          </a:p>
          <a:p>
            <a:pPr algn="just"/>
            <a:r>
              <a:rPr lang="en-GB" i="1" dirty="0" smtClean="0">
                <a:latin typeface="Trebuchet MS" pitchFamily="34" charset="0"/>
              </a:rPr>
              <a:t>Callum</a:t>
            </a:r>
            <a:r>
              <a:rPr lang="en-GB" dirty="0" smtClean="0">
                <a:latin typeface="Trebuchet MS" pitchFamily="34" charset="0"/>
              </a:rPr>
              <a:t>: In my summer holidays, I could do work experience at a games developer. Even if it’s only making the tea, I’ll gain important insights into how they make money, and the skills everyone has.  </a:t>
            </a:r>
          </a:p>
          <a:p>
            <a:pPr algn="just"/>
            <a:endParaRPr lang="en-GB" dirty="0" smtClean="0">
              <a:latin typeface="Trebuchet MS" pitchFamily="34" charset="0"/>
            </a:endParaRPr>
          </a:p>
          <a:p>
            <a:pPr algn="just"/>
            <a:r>
              <a:rPr lang="en-GB" dirty="0" smtClean="0">
                <a:latin typeface="Trebuchet MS" pitchFamily="34" charset="0"/>
              </a:rPr>
              <a:t> </a:t>
            </a:r>
            <a:r>
              <a:rPr lang="en-GB" i="1" dirty="0" smtClean="0">
                <a:latin typeface="Trebuchet MS" pitchFamily="34" charset="0"/>
              </a:rPr>
              <a:t>Sam</a:t>
            </a:r>
            <a:r>
              <a:rPr lang="en-GB" dirty="0" smtClean="0">
                <a:latin typeface="Trebuchet MS" pitchFamily="34" charset="0"/>
              </a:rPr>
              <a:t>: Not sure – plenty of time to find out.</a:t>
            </a:r>
            <a:endParaRPr lang="en-GB" b="0" i="1" baseline="0" dirty="0" smtClean="0">
              <a:latin typeface="Trebuchet MS" pitchFamily="34" charset="0"/>
            </a:endParaRPr>
          </a:p>
          <a:p>
            <a:pPr marL="0" indent="0" algn="just">
              <a:buFont typeface="Arial" pitchFamily="34" charset="0"/>
              <a:buNone/>
            </a:pPr>
            <a:endParaRPr lang="en-GB" b="0" i="0" u="none" dirty="0">
              <a:latin typeface="Trebuchet MS" pitchFamily="34" charset="0"/>
            </a:endParaRPr>
          </a:p>
        </p:txBody>
      </p:sp>
      <p:sp>
        <p:nvSpPr>
          <p:cNvPr id="4" name="Slide Number Placeholder 3"/>
          <p:cNvSpPr>
            <a:spLocks noGrp="1"/>
          </p:cNvSpPr>
          <p:nvPr>
            <p:ph type="sldNum" sz="quarter" idx="10"/>
          </p:nvPr>
        </p:nvSpPr>
        <p:spPr/>
        <p:txBody>
          <a:bodyPr/>
          <a:lstStyle/>
          <a:p>
            <a:fld id="{CBC4CC50-0BC5-42A1-A848-C381E9F67B03}" type="slidenum">
              <a:rPr lang="en-GB" smtClean="0"/>
              <a:pPr/>
              <a:t>4</a:t>
            </a:fld>
            <a:endParaRPr lang="en-GB" dirty="0"/>
          </a:p>
        </p:txBody>
      </p:sp>
    </p:spTree>
    <p:extLst>
      <p:ext uri="{BB962C8B-B14F-4D97-AF65-F5344CB8AC3E}">
        <p14:creationId xmlns:p14="http://schemas.microsoft.com/office/powerpoint/2010/main" val="8120800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153"/>
            <a:ext cx="5438140" cy="5094780"/>
          </a:xfrm>
        </p:spPr>
        <p:txBody>
          <a:bodyPr/>
          <a:lstStyle/>
          <a:p>
            <a:pPr marL="0" indent="0">
              <a:buFont typeface="Arial" pitchFamily="34" charset="0"/>
              <a:buNone/>
            </a:pPr>
            <a:r>
              <a:rPr lang="en-GB" b="0" i="0" u="sng" baseline="0" dirty="0" smtClean="0">
                <a:latin typeface="Trebuchet MS" pitchFamily="34" charset="0"/>
              </a:rPr>
              <a:t>My skills and talents</a:t>
            </a:r>
            <a:r>
              <a:rPr lang="en-GB" b="0" i="0" u="none" baseline="0" dirty="0" smtClean="0">
                <a:latin typeface="Trebuchet MS" pitchFamily="34" charset="0"/>
              </a:rPr>
              <a:t>		</a:t>
            </a:r>
          </a:p>
          <a:p>
            <a:pPr marL="0" indent="0">
              <a:buFont typeface="Arial" pitchFamily="34" charset="0"/>
              <a:buNone/>
            </a:pPr>
            <a:endParaRPr lang="en-GB" b="0" i="0" baseline="0" dirty="0" smtClean="0">
              <a:latin typeface="Trebuchet MS" pitchFamily="34" charset="0"/>
            </a:endParaRPr>
          </a:p>
          <a:p>
            <a:pPr marL="0" indent="0">
              <a:buFont typeface="Arial" pitchFamily="34" charset="0"/>
              <a:buNone/>
            </a:pPr>
            <a:endParaRPr lang="en-GB" dirty="0">
              <a:latin typeface="Trebuchet MS" pitchFamily="34" charset="0"/>
            </a:endParaRPr>
          </a:p>
          <a:p>
            <a:pPr marL="0" indent="0">
              <a:buFont typeface="Arial" pitchFamily="34" charset="0"/>
              <a:buNone/>
            </a:pPr>
            <a:endParaRPr lang="en-GB" b="0" i="0" baseline="0" dirty="0" smtClean="0">
              <a:latin typeface="Trebuchet MS" pitchFamily="34" charset="0"/>
            </a:endParaRPr>
          </a:p>
          <a:p>
            <a:pPr marL="0" indent="0">
              <a:buFont typeface="Arial" pitchFamily="34" charset="0"/>
              <a:buNone/>
            </a:pPr>
            <a:endParaRPr lang="en-GB" b="0" i="0" baseline="0" dirty="0" smtClean="0">
              <a:latin typeface="Trebuchet MS" pitchFamily="34" charset="0"/>
            </a:endParaRPr>
          </a:p>
          <a:p>
            <a:pPr marL="0" indent="0">
              <a:buFont typeface="Arial" pitchFamily="34" charset="0"/>
              <a:buNone/>
            </a:pPr>
            <a:r>
              <a:rPr lang="en-GB" b="0" i="0" u="sng" baseline="0" dirty="0" smtClean="0">
                <a:latin typeface="Trebuchet MS" pitchFamily="34" charset="0"/>
              </a:rPr>
              <a:t>My interests</a:t>
            </a:r>
            <a:r>
              <a:rPr lang="en-GB" b="0" i="0" u="none" baseline="0" dirty="0" smtClean="0">
                <a:latin typeface="Trebuchet MS" pitchFamily="34" charset="0"/>
              </a:rPr>
              <a:t>		</a:t>
            </a:r>
          </a:p>
          <a:p>
            <a:pPr marL="0" indent="0">
              <a:buFont typeface="Arial" pitchFamily="34" charset="0"/>
              <a:buNone/>
            </a:pPr>
            <a:endParaRPr lang="en-GB" b="0" i="0" u="sng" baseline="0" dirty="0" smtClean="0">
              <a:latin typeface="Trebuchet MS" pitchFamily="34" charset="0"/>
            </a:endParaRPr>
          </a:p>
          <a:p>
            <a:pPr marL="0" indent="0">
              <a:buFont typeface="Arial" pitchFamily="34" charset="0"/>
              <a:buNone/>
            </a:pPr>
            <a:endParaRPr lang="en-GB" b="0" i="0" u="sng" baseline="0" dirty="0" smtClean="0">
              <a:latin typeface="Trebuchet MS" pitchFamily="34" charset="0"/>
            </a:endParaRPr>
          </a:p>
          <a:p>
            <a:pPr marL="0" indent="0">
              <a:buFont typeface="Arial" pitchFamily="34" charset="0"/>
              <a:buNone/>
            </a:pPr>
            <a:endParaRPr lang="en-GB" u="sng" dirty="0">
              <a:latin typeface="Trebuchet MS" pitchFamily="34" charset="0"/>
            </a:endParaRPr>
          </a:p>
          <a:p>
            <a:pPr marL="0" indent="0">
              <a:buFont typeface="Arial" pitchFamily="34" charset="0"/>
              <a:buNone/>
            </a:pPr>
            <a:endParaRPr lang="en-GB" b="0" i="0" u="sng" baseline="0" dirty="0" smtClean="0">
              <a:latin typeface="Trebuchet MS" pitchFamily="34" charset="0"/>
            </a:endParaRPr>
          </a:p>
          <a:p>
            <a:pPr marL="0" indent="0">
              <a:buFont typeface="Arial" pitchFamily="34" charset="0"/>
              <a:buNone/>
            </a:pPr>
            <a:r>
              <a:rPr lang="en-GB" b="0" i="0" u="sng" baseline="0" dirty="0" smtClean="0">
                <a:latin typeface="Trebuchet MS" pitchFamily="34" charset="0"/>
              </a:rPr>
              <a:t>How could they make me money?</a:t>
            </a:r>
            <a:r>
              <a:rPr lang="en-GB" b="0" i="0" u="none" baseline="0" dirty="0" smtClean="0">
                <a:latin typeface="Trebuchet MS" pitchFamily="34" charset="0"/>
              </a:rPr>
              <a:t>		</a:t>
            </a:r>
          </a:p>
          <a:p>
            <a:pPr marL="0" indent="0">
              <a:buFont typeface="Arial" pitchFamily="34" charset="0"/>
              <a:buNone/>
            </a:pPr>
            <a:endParaRPr lang="en-GB" b="0" i="0" u="sng" baseline="0" dirty="0" smtClean="0">
              <a:latin typeface="Trebuchet MS" pitchFamily="34" charset="0"/>
            </a:endParaRPr>
          </a:p>
          <a:p>
            <a:pPr marL="0" indent="0">
              <a:buFont typeface="Arial" pitchFamily="34" charset="0"/>
              <a:buNone/>
            </a:pPr>
            <a:endParaRPr lang="en-GB" u="sng" dirty="0">
              <a:latin typeface="Trebuchet MS" pitchFamily="34" charset="0"/>
            </a:endParaRPr>
          </a:p>
          <a:p>
            <a:pPr marL="0" indent="0">
              <a:buFont typeface="Arial" pitchFamily="34" charset="0"/>
              <a:buNone/>
            </a:pPr>
            <a:endParaRPr lang="en-GB" b="0" i="0" u="sng" baseline="0" dirty="0" smtClean="0">
              <a:latin typeface="Trebuchet MS" pitchFamily="34" charset="0"/>
            </a:endParaRPr>
          </a:p>
          <a:p>
            <a:pPr marL="0" indent="0">
              <a:buFont typeface="Arial" pitchFamily="34" charset="0"/>
              <a:buNone/>
            </a:pPr>
            <a:endParaRPr lang="en-GB" u="sng" dirty="0">
              <a:latin typeface="Trebuchet MS" pitchFamily="34" charset="0"/>
            </a:endParaRPr>
          </a:p>
          <a:p>
            <a:pPr marL="0" indent="0">
              <a:buFont typeface="Arial" pitchFamily="34" charset="0"/>
              <a:buNone/>
            </a:pPr>
            <a:endParaRPr lang="en-GB" b="0" i="0" u="sng" baseline="0" dirty="0" smtClean="0">
              <a:latin typeface="Trebuchet MS" pitchFamily="34" charset="0"/>
            </a:endParaRPr>
          </a:p>
          <a:p>
            <a:pPr marL="0" indent="0">
              <a:buFont typeface="Arial" pitchFamily="34" charset="0"/>
              <a:buNone/>
            </a:pPr>
            <a:r>
              <a:rPr lang="en-GB" b="0" i="0" u="sng" baseline="0" dirty="0" smtClean="0">
                <a:latin typeface="Trebuchet MS" pitchFamily="34" charset="0"/>
              </a:rPr>
              <a:t>What knowledge </a:t>
            </a:r>
            <a:r>
              <a:rPr lang="en-GB" u="sng" dirty="0" smtClean="0">
                <a:latin typeface="Trebuchet MS" pitchFamily="34" charset="0"/>
              </a:rPr>
              <a:t>do</a:t>
            </a:r>
            <a:r>
              <a:rPr lang="en-GB" b="0" i="0" u="sng" baseline="0" dirty="0" smtClean="0">
                <a:latin typeface="Trebuchet MS" pitchFamily="34" charset="0"/>
              </a:rPr>
              <a:t> I lack?</a:t>
            </a:r>
          </a:p>
          <a:p>
            <a:pPr marL="0" indent="0">
              <a:buFont typeface="Arial" pitchFamily="34" charset="0"/>
              <a:buNone/>
            </a:pPr>
            <a:endParaRPr lang="en-GB" b="0" i="0" u="sng" baseline="0" dirty="0" smtClean="0">
              <a:latin typeface="Trebuchet MS" pitchFamily="34" charset="0"/>
            </a:endParaRPr>
          </a:p>
          <a:p>
            <a:pPr marL="0" indent="0">
              <a:buFont typeface="Arial" pitchFamily="34" charset="0"/>
              <a:buNone/>
            </a:pPr>
            <a:endParaRPr lang="en-GB" u="sng" dirty="0">
              <a:latin typeface="Trebuchet MS" pitchFamily="34" charset="0"/>
            </a:endParaRPr>
          </a:p>
          <a:p>
            <a:pPr marL="0" indent="0">
              <a:buFont typeface="Arial" pitchFamily="34" charset="0"/>
              <a:buNone/>
            </a:pPr>
            <a:endParaRPr lang="en-GB" b="0" i="0" u="sng" baseline="0" dirty="0" smtClean="0">
              <a:latin typeface="Trebuchet MS" pitchFamily="34" charset="0"/>
            </a:endParaRPr>
          </a:p>
          <a:p>
            <a:pPr marL="0" indent="0">
              <a:buFont typeface="Arial" pitchFamily="34" charset="0"/>
              <a:buNone/>
            </a:pPr>
            <a:endParaRPr lang="en-GB" b="0" i="0" u="sng" baseline="0" dirty="0" smtClean="0">
              <a:latin typeface="Trebuchet MS" pitchFamily="34" charset="0"/>
            </a:endParaRPr>
          </a:p>
          <a:p>
            <a:pPr marL="0" indent="0">
              <a:buFont typeface="Arial" pitchFamily="34" charset="0"/>
              <a:buNone/>
            </a:pPr>
            <a:endParaRPr lang="en-GB" u="sng" dirty="0">
              <a:latin typeface="Trebuchet MS" pitchFamily="34" charset="0"/>
            </a:endParaRPr>
          </a:p>
          <a:p>
            <a:pPr marL="0" indent="0">
              <a:buFont typeface="Arial" pitchFamily="34" charset="0"/>
              <a:buNone/>
            </a:pPr>
            <a:r>
              <a:rPr lang="en-GB" b="0" i="0" u="sng" baseline="0" dirty="0" smtClean="0">
                <a:latin typeface="Trebuchet MS" pitchFamily="34" charset="0"/>
              </a:rPr>
              <a:t>Where can I get this knowledge?</a:t>
            </a:r>
          </a:p>
          <a:p>
            <a:pPr marL="0" indent="0">
              <a:buFont typeface="Arial" pitchFamily="34" charset="0"/>
              <a:buNone/>
            </a:pPr>
            <a:endParaRPr lang="en-GB" b="0" i="0" u="none" dirty="0" smtClean="0">
              <a:latin typeface="Trebuchet MS" pitchFamily="34" charset="0"/>
            </a:endParaRPr>
          </a:p>
          <a:p>
            <a:pPr marL="0" indent="0">
              <a:buFont typeface="Arial" pitchFamily="34" charset="0"/>
              <a:buNone/>
            </a:pPr>
            <a:endParaRPr lang="en-GB" i="0" u="none" dirty="0">
              <a:latin typeface="Trebuchet MS" pitchFamily="34" charset="0"/>
            </a:endParaRPr>
          </a:p>
        </p:txBody>
      </p:sp>
      <p:sp>
        <p:nvSpPr>
          <p:cNvPr id="4" name="Slide Number Placeholder 3"/>
          <p:cNvSpPr>
            <a:spLocks noGrp="1"/>
          </p:cNvSpPr>
          <p:nvPr>
            <p:ph type="sldNum" sz="quarter" idx="10"/>
          </p:nvPr>
        </p:nvSpPr>
        <p:spPr/>
        <p:txBody>
          <a:bodyPr/>
          <a:lstStyle/>
          <a:p>
            <a:fld id="{CBC4CC50-0BC5-42A1-A848-C381E9F67B03}" type="slidenum">
              <a:rPr lang="en-GB" smtClean="0"/>
              <a:pPr/>
              <a:t>5</a:t>
            </a:fld>
            <a:endParaRPr lang="en-GB" dirty="0"/>
          </a:p>
        </p:txBody>
      </p:sp>
    </p:spTree>
    <p:extLst>
      <p:ext uri="{BB962C8B-B14F-4D97-AF65-F5344CB8AC3E}">
        <p14:creationId xmlns:p14="http://schemas.microsoft.com/office/powerpoint/2010/main" val="812080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dirty="0" smtClean="0">
                <a:latin typeface="Trebuchet MS" pitchFamily="34" charset="0"/>
              </a:rPr>
              <a:t>You’ve got</a:t>
            </a:r>
            <a:r>
              <a:rPr lang="en-GB" baseline="0" dirty="0" smtClean="0">
                <a:latin typeface="Trebuchet MS" pitchFamily="34" charset="0"/>
              </a:rPr>
              <a:t> a brilliant idea, you’ve got the right personality and you’ve got the skills. Now it’s time to suss out the competition – because even if you don’t, your clients will. </a:t>
            </a:r>
            <a:endParaRPr lang="en-GB" baseline="0" dirty="0" smtClean="0">
              <a:latin typeface="Trebuchet MS" pitchFamily="34" charset="0"/>
            </a:endParaRPr>
          </a:p>
          <a:p>
            <a:pPr algn="just"/>
            <a:endParaRPr lang="en-GB" sz="1600" dirty="0">
              <a:latin typeface="Trebuchet MS" pitchFamily="34" charset="0"/>
            </a:endParaRPr>
          </a:p>
          <a:p>
            <a:pPr algn="just"/>
            <a:r>
              <a:rPr lang="en-GB" sz="1600" b="1" baseline="0" dirty="0" smtClean="0">
                <a:latin typeface="Trebuchet MS" pitchFamily="34" charset="0"/>
              </a:rPr>
              <a:t>A true story from a former colleague</a:t>
            </a:r>
          </a:p>
          <a:p>
            <a:pPr algn="just"/>
            <a:endParaRPr lang="en-GB" dirty="0">
              <a:latin typeface="Trebuchet MS" pitchFamily="34" charset="0"/>
            </a:endParaRPr>
          </a:p>
          <a:p>
            <a:pPr algn="just"/>
            <a:r>
              <a:rPr lang="en-GB" baseline="0" dirty="0" smtClean="0">
                <a:latin typeface="Trebuchet MS" pitchFamily="34" charset="0"/>
              </a:rPr>
              <a:t>Having </a:t>
            </a:r>
            <a:r>
              <a:rPr lang="en-GB" baseline="0" dirty="0" smtClean="0">
                <a:latin typeface="Trebuchet MS" pitchFamily="34" charset="0"/>
              </a:rPr>
              <a:t>decided that I could make money from helping people lose weight, get fitter and build self-esteem, it was time to see how other businesses were doing this. </a:t>
            </a:r>
          </a:p>
          <a:p>
            <a:pPr algn="just"/>
            <a:endParaRPr lang="en-GB" dirty="0">
              <a:latin typeface="Trebuchet MS" pitchFamily="34" charset="0"/>
            </a:endParaRPr>
          </a:p>
          <a:p>
            <a:pPr algn="just"/>
            <a:r>
              <a:rPr lang="en-GB" baseline="0" dirty="0" smtClean="0">
                <a:latin typeface="Trebuchet MS" pitchFamily="34" charset="0"/>
              </a:rPr>
              <a:t>My major competitors were WeightWatchers and Slimming World, both multi-million pound businesses with lots of clients. On the face of it, I would be mad to go against them, but on visiting all their classes in my area, it became apparent that it</a:t>
            </a:r>
            <a:r>
              <a:rPr lang="en-GB" dirty="0" smtClean="0">
                <a:latin typeface="Trebuchet MS" pitchFamily="34" charset="0"/>
              </a:rPr>
              <a:t> was possible to provide a much better service.</a:t>
            </a:r>
            <a:endParaRPr lang="en-GB" baseline="0" dirty="0" smtClean="0">
              <a:latin typeface="Trebuchet MS" pitchFamily="34" charset="0"/>
            </a:endParaRPr>
          </a:p>
          <a:p>
            <a:pPr algn="just"/>
            <a:endParaRPr lang="en-GB" baseline="0" dirty="0" smtClean="0">
              <a:latin typeface="Trebuchet MS" pitchFamily="34" charset="0"/>
            </a:endParaRPr>
          </a:p>
          <a:p>
            <a:pPr algn="just"/>
            <a:r>
              <a:rPr lang="en-GB" baseline="0" dirty="0" smtClean="0">
                <a:latin typeface="Trebuchet MS" pitchFamily="34" charset="0"/>
              </a:rPr>
              <a:t>I made a list of their strengths and weaknesses, which helped me work out how I would make my business different and better.  Next page is a summary of the list, which looked a little like this:</a:t>
            </a:r>
          </a:p>
          <a:p>
            <a:pPr algn="just"/>
            <a:endParaRPr lang="en-GB" baseline="0" dirty="0" smtClean="0">
              <a:latin typeface="Trebuchet MS" pitchFamily="34" charset="0"/>
            </a:endParaRPr>
          </a:p>
        </p:txBody>
      </p:sp>
      <p:sp>
        <p:nvSpPr>
          <p:cNvPr id="4" name="Slide Number Placeholder 3"/>
          <p:cNvSpPr>
            <a:spLocks noGrp="1"/>
          </p:cNvSpPr>
          <p:nvPr>
            <p:ph type="sldNum" sz="quarter" idx="10"/>
          </p:nvPr>
        </p:nvSpPr>
        <p:spPr/>
        <p:txBody>
          <a:bodyPr/>
          <a:lstStyle/>
          <a:p>
            <a:fld id="{CBC4CC50-0BC5-42A1-A848-C381E9F67B03}" type="slidenum">
              <a:rPr lang="en-GB" smtClean="0"/>
              <a:pPr/>
              <a:t>6</a:t>
            </a:fld>
            <a:endParaRPr lang="en-GB"/>
          </a:p>
        </p:txBody>
      </p:sp>
    </p:spTree>
    <p:extLst>
      <p:ext uri="{BB962C8B-B14F-4D97-AF65-F5344CB8AC3E}">
        <p14:creationId xmlns:p14="http://schemas.microsoft.com/office/powerpoint/2010/main" val="3059451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153"/>
            <a:ext cx="5438140" cy="4860266"/>
          </a:xfrm>
        </p:spPr>
        <p:txBody>
          <a:bodyPr/>
          <a:lstStyle/>
          <a:p>
            <a:r>
              <a:rPr lang="en-GB" b="1" u="sng" baseline="0" dirty="0" smtClean="0">
                <a:latin typeface="Trebuchet MS" pitchFamily="34" charset="0"/>
              </a:rPr>
              <a:t>Strengths</a:t>
            </a:r>
          </a:p>
          <a:p>
            <a:pPr marL="171450" indent="-171450">
              <a:buFont typeface="Arial" pitchFamily="34" charset="0"/>
              <a:buChar char="•"/>
            </a:pPr>
            <a:r>
              <a:rPr lang="en-GB" dirty="0" smtClean="0">
                <a:latin typeface="Trebuchet MS" pitchFamily="34" charset="0"/>
              </a:rPr>
              <a:t>Lots of clients, who are prepared to queue for up to half an hour to be weighed. </a:t>
            </a:r>
            <a:endParaRPr lang="en-GB" dirty="0">
              <a:latin typeface="Trebuchet MS" pitchFamily="34" charset="0"/>
            </a:endParaRPr>
          </a:p>
          <a:p>
            <a:pPr marL="171450" indent="-171450">
              <a:buFont typeface="Arial" pitchFamily="34" charset="0"/>
              <a:buChar char="•"/>
            </a:pPr>
            <a:r>
              <a:rPr lang="en-GB" dirty="0" smtClean="0">
                <a:latin typeface="Trebuchet MS" pitchFamily="34" charset="0"/>
              </a:rPr>
              <a:t>Clients are prepared to spend £3.95 simply to be weighed and to receive a 5-minute talk. </a:t>
            </a:r>
          </a:p>
          <a:p>
            <a:pPr marL="171450" indent="-171450">
              <a:buFont typeface="Arial" pitchFamily="34" charset="0"/>
              <a:buChar char="•"/>
            </a:pPr>
            <a:r>
              <a:rPr lang="en-GB" dirty="0" smtClean="0">
                <a:latin typeface="Trebuchet MS" pitchFamily="34" charset="0"/>
              </a:rPr>
              <a:t>A good social feel to the sessions</a:t>
            </a:r>
            <a:endParaRPr lang="en-GB" dirty="0">
              <a:latin typeface="Trebuchet MS" pitchFamily="34" charset="0"/>
            </a:endParaRPr>
          </a:p>
          <a:p>
            <a:pPr marL="171450" indent="-171450">
              <a:buFont typeface="Arial" pitchFamily="34" charset="0"/>
              <a:buChar char="•"/>
            </a:pPr>
            <a:r>
              <a:rPr lang="en-GB" dirty="0" smtClean="0">
                <a:latin typeface="Trebuchet MS" pitchFamily="34" charset="0"/>
              </a:rPr>
              <a:t>Clients spend a good amount of money on extra products such as cookery books and weighing scales.</a:t>
            </a:r>
            <a:endParaRPr lang="en-GB" baseline="0" dirty="0">
              <a:latin typeface="Trebuchet MS" pitchFamily="34" charset="0"/>
            </a:endParaRPr>
          </a:p>
          <a:p>
            <a:pPr marL="171450" indent="-171450">
              <a:buFont typeface="Arial" pitchFamily="34" charset="0"/>
              <a:buChar char="•"/>
            </a:pPr>
            <a:r>
              <a:rPr lang="en-GB" baseline="0" dirty="0" smtClean="0">
                <a:latin typeface="Trebuchet MS" pitchFamily="34" charset="0"/>
              </a:rPr>
              <a:t>Lots of new clients, thanks to extensive</a:t>
            </a:r>
            <a:r>
              <a:rPr lang="en-GB" dirty="0" smtClean="0">
                <a:latin typeface="Trebuchet MS" pitchFamily="34" charset="0"/>
              </a:rPr>
              <a:t> advertising.</a:t>
            </a:r>
          </a:p>
          <a:p>
            <a:pPr marL="171450" indent="-171450">
              <a:buFont typeface="Arial" pitchFamily="34" charset="0"/>
              <a:buChar char="•"/>
            </a:pPr>
            <a:r>
              <a:rPr lang="en-GB" dirty="0" smtClean="0">
                <a:latin typeface="Trebuchet MS" pitchFamily="34" charset="0"/>
              </a:rPr>
              <a:t>WeightWatchers leader has lost weight, so has credibility.</a:t>
            </a:r>
          </a:p>
          <a:p>
            <a:pPr marL="171450" indent="-171450">
              <a:buFont typeface="Arial" pitchFamily="34" charset="0"/>
              <a:buChar char="•"/>
            </a:pPr>
            <a:r>
              <a:rPr lang="en-GB" dirty="0" smtClean="0">
                <a:latin typeface="Trebuchet MS" pitchFamily="34" charset="0"/>
              </a:rPr>
              <a:t>Good income for WW – c. £300 for a one-hour session.</a:t>
            </a:r>
          </a:p>
          <a:p>
            <a:pPr marL="171450" indent="-171450">
              <a:buFont typeface="Arial" pitchFamily="34" charset="0"/>
              <a:buChar char="•"/>
            </a:pPr>
            <a:endParaRPr lang="en-GB" baseline="0" dirty="0">
              <a:latin typeface="Trebuchet MS" pitchFamily="34" charset="0"/>
            </a:endParaRPr>
          </a:p>
          <a:p>
            <a:r>
              <a:rPr lang="en-GB" b="1" u="sng" dirty="0" smtClean="0">
                <a:latin typeface="Trebuchet MS" pitchFamily="34" charset="0"/>
              </a:rPr>
              <a:t>Weaknesses </a:t>
            </a:r>
            <a:endParaRPr lang="en-GB" b="1" dirty="0">
              <a:latin typeface="Trebuchet MS" pitchFamily="34" charset="0"/>
            </a:endParaRPr>
          </a:p>
          <a:p>
            <a:pPr marL="171450" indent="-171450">
              <a:buFont typeface="Arial" pitchFamily="34" charset="0"/>
              <a:buChar char="•"/>
            </a:pPr>
            <a:r>
              <a:rPr lang="en-GB" dirty="0" smtClean="0">
                <a:latin typeface="Trebuchet MS" pitchFamily="34" charset="0"/>
              </a:rPr>
              <a:t>Over 75% of clients only get weighed and don’t bother to wait for the talk. This could mean they question whether they receive value for money.</a:t>
            </a:r>
          </a:p>
          <a:p>
            <a:pPr marL="171450" indent="-171450">
              <a:buFont typeface="Arial" pitchFamily="34" charset="0"/>
              <a:buChar char="•"/>
            </a:pPr>
            <a:r>
              <a:rPr lang="en-GB" dirty="0" smtClean="0">
                <a:latin typeface="Trebuchet MS" pitchFamily="34" charset="0"/>
              </a:rPr>
              <a:t>WW Leader is uninspiring and lacking in charisma. Clients do not seem to have much loyalty to her.</a:t>
            </a:r>
          </a:p>
          <a:p>
            <a:pPr marL="171450" indent="-171450">
              <a:buFont typeface="Arial" pitchFamily="34" charset="0"/>
              <a:buChar char="•"/>
            </a:pPr>
            <a:r>
              <a:rPr lang="en-GB" dirty="0" smtClean="0">
                <a:latin typeface="Trebuchet MS" pitchFamily="34" charset="0"/>
              </a:rPr>
              <a:t>Slimming World leader is overweight, which weakens belief in the service.</a:t>
            </a:r>
          </a:p>
          <a:p>
            <a:pPr marL="171450" indent="-171450">
              <a:buFont typeface="Arial" pitchFamily="34" charset="0"/>
              <a:buChar char="•"/>
            </a:pPr>
            <a:r>
              <a:rPr lang="en-GB" dirty="0" smtClean="0">
                <a:latin typeface="Trebuchet MS" pitchFamily="34" charset="0"/>
              </a:rPr>
              <a:t>The environment is amateurish – posters stuck in random places, marketing literature looks cheap.</a:t>
            </a:r>
          </a:p>
          <a:p>
            <a:pPr marL="171450" indent="-171450">
              <a:buFont typeface="Arial" pitchFamily="34" charset="0"/>
              <a:buChar char="•"/>
            </a:pPr>
            <a:r>
              <a:rPr lang="en-GB" dirty="0" smtClean="0">
                <a:latin typeface="Trebuchet MS" pitchFamily="34" charset="0"/>
              </a:rPr>
              <a:t>People who take the money are unfriendly.</a:t>
            </a:r>
          </a:p>
          <a:p>
            <a:pPr marL="171450" indent="-171450">
              <a:buFont typeface="Arial" pitchFamily="34" charset="0"/>
              <a:buChar char="•"/>
            </a:pPr>
            <a:r>
              <a:rPr lang="en-GB" dirty="0" smtClean="0">
                <a:latin typeface="Trebuchet MS" pitchFamily="34" charset="0"/>
              </a:rPr>
              <a:t>Not much celebration of success – too much focus on ‘what went wrong.’</a:t>
            </a:r>
          </a:p>
          <a:p>
            <a:pPr marL="171450" indent="-171450">
              <a:buFont typeface="Arial" pitchFamily="34" charset="0"/>
              <a:buChar char="•"/>
            </a:pPr>
            <a:r>
              <a:rPr lang="en-GB" dirty="0" smtClean="0">
                <a:latin typeface="Trebuchet MS" pitchFamily="34" charset="0"/>
              </a:rPr>
              <a:t>No PR presence in local area – no ‘Slimmer of the Year’ etc.</a:t>
            </a:r>
          </a:p>
          <a:p>
            <a:pPr marL="171450" indent="-171450">
              <a:buFont typeface="Arial" pitchFamily="34" charset="0"/>
              <a:buChar char="•"/>
            </a:pPr>
            <a:endParaRPr lang="en-GB" dirty="0">
              <a:latin typeface="Trebuchet MS" pitchFamily="34" charset="0"/>
            </a:endParaRPr>
          </a:p>
          <a:p>
            <a:pPr marL="171450" indent="-171450">
              <a:buFont typeface="Arial" pitchFamily="34" charset="0"/>
              <a:buChar char="•"/>
            </a:pPr>
            <a:endParaRPr lang="en-GB" dirty="0">
              <a:latin typeface="Trebuchet MS" pitchFamily="34" charset="0"/>
            </a:endParaRPr>
          </a:p>
        </p:txBody>
      </p:sp>
      <p:sp>
        <p:nvSpPr>
          <p:cNvPr id="4" name="Slide Number Placeholder 3"/>
          <p:cNvSpPr>
            <a:spLocks noGrp="1"/>
          </p:cNvSpPr>
          <p:nvPr>
            <p:ph type="sldNum" sz="quarter" idx="10"/>
          </p:nvPr>
        </p:nvSpPr>
        <p:spPr/>
        <p:txBody>
          <a:bodyPr/>
          <a:lstStyle/>
          <a:p>
            <a:fld id="{CBC4CC50-0BC5-42A1-A848-C381E9F67B03}" type="slidenum">
              <a:rPr lang="en-GB" smtClean="0"/>
              <a:pPr/>
              <a:t>7</a:t>
            </a:fld>
            <a:endParaRPr lang="en-GB"/>
          </a:p>
        </p:txBody>
      </p:sp>
    </p:spTree>
    <p:extLst>
      <p:ext uri="{BB962C8B-B14F-4D97-AF65-F5344CB8AC3E}">
        <p14:creationId xmlns:p14="http://schemas.microsoft.com/office/powerpoint/2010/main" val="38418614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58355" y="4416121"/>
            <a:ext cx="6352339" cy="4860266"/>
          </a:xfrm>
        </p:spPr>
        <p:txBody>
          <a:bodyPr/>
          <a:lstStyle/>
          <a:p>
            <a:pPr algn="just"/>
            <a:endParaRPr lang="en-GB" u="sng" baseline="0" dirty="0" smtClean="0">
              <a:latin typeface="Trebuchet MS" pitchFamily="34" charset="0"/>
            </a:endParaRPr>
          </a:p>
          <a:p>
            <a:pPr algn="just"/>
            <a:endParaRPr lang="en-GB" u="sng" dirty="0">
              <a:latin typeface="Trebuchet MS" pitchFamily="34" charset="0"/>
            </a:endParaRPr>
          </a:p>
          <a:p>
            <a:pPr algn="just"/>
            <a:r>
              <a:rPr lang="en-GB" b="1" u="sng" baseline="0" dirty="0" smtClean="0">
                <a:latin typeface="Trebuchet MS" pitchFamily="34" charset="0"/>
              </a:rPr>
              <a:t>Opportunities</a:t>
            </a:r>
            <a:endParaRPr lang="en-GB" b="1" u="sng" baseline="0" dirty="0" smtClean="0">
              <a:latin typeface="Trebuchet MS" pitchFamily="34" charset="0"/>
            </a:endParaRPr>
          </a:p>
          <a:p>
            <a:pPr marL="171450" indent="-171450" algn="just">
              <a:buFont typeface="Arial" pitchFamily="34" charset="0"/>
              <a:buChar char="•"/>
            </a:pPr>
            <a:r>
              <a:rPr lang="en-GB" dirty="0" smtClean="0">
                <a:latin typeface="Trebuchet MS" pitchFamily="34" charset="0"/>
              </a:rPr>
              <a:t>Use my skills and contacts in sales and advertising to create slick displays and a less amateurish environment. Properly promote the business using PR, advertising, direct mail and large-scale leaflet delivery.</a:t>
            </a:r>
          </a:p>
          <a:p>
            <a:pPr marL="171450" indent="-171450" algn="just">
              <a:buFont typeface="Arial" pitchFamily="34" charset="0"/>
              <a:buChar char="•"/>
            </a:pPr>
            <a:endParaRPr lang="en-GB" dirty="0" smtClean="0">
              <a:latin typeface="Trebuchet MS" pitchFamily="34" charset="0"/>
            </a:endParaRPr>
          </a:p>
          <a:p>
            <a:pPr marL="171450" indent="-171450" algn="just">
              <a:buFont typeface="Arial" pitchFamily="34" charset="0"/>
              <a:buChar char="•"/>
            </a:pPr>
            <a:r>
              <a:rPr lang="en-GB" dirty="0" smtClean="0">
                <a:latin typeface="Trebuchet MS" pitchFamily="34" charset="0"/>
              </a:rPr>
              <a:t>Offer clients more for their money: a high-quality talk combining up-to-date research and personal experience; an aerobics exercise session </a:t>
            </a:r>
            <a:r>
              <a:rPr lang="en-GB" i="1" dirty="0" smtClean="0">
                <a:latin typeface="Trebuchet MS" pitchFamily="34" charset="0"/>
              </a:rPr>
              <a:t>as</a:t>
            </a:r>
            <a:r>
              <a:rPr lang="en-GB" dirty="0">
                <a:latin typeface="Trebuchet MS" pitchFamily="34" charset="0"/>
              </a:rPr>
              <a:t> </a:t>
            </a:r>
            <a:r>
              <a:rPr lang="en-GB" i="1" dirty="0" smtClean="0">
                <a:latin typeface="Trebuchet MS" pitchFamily="34" charset="0"/>
              </a:rPr>
              <a:t>well </a:t>
            </a:r>
            <a:r>
              <a:rPr lang="en-GB" dirty="0" smtClean="0">
                <a:latin typeface="Trebuchet MS" pitchFamily="34" charset="0"/>
              </a:rPr>
              <a:t>as weigh-in and talk; healthy, easy recipes devised by a local Michelin-starred chef for free.</a:t>
            </a:r>
          </a:p>
          <a:p>
            <a:pPr marL="171450" indent="-171450" algn="just">
              <a:buFont typeface="Arial" pitchFamily="34" charset="0"/>
              <a:buChar char="•"/>
            </a:pPr>
            <a:endParaRPr lang="en-GB" dirty="0">
              <a:latin typeface="Trebuchet MS" pitchFamily="34" charset="0"/>
            </a:endParaRPr>
          </a:p>
          <a:p>
            <a:pPr marL="171450" indent="-171450" algn="just">
              <a:buFont typeface="Arial" pitchFamily="34" charset="0"/>
              <a:buChar char="•"/>
            </a:pPr>
            <a:r>
              <a:rPr lang="en-GB" dirty="0" smtClean="0">
                <a:latin typeface="Trebuchet MS" pitchFamily="34" charset="0"/>
              </a:rPr>
              <a:t>Deliver more sessions per week, in more convenient locations. </a:t>
            </a:r>
          </a:p>
          <a:p>
            <a:pPr marL="171450" indent="-171450" algn="just">
              <a:buFont typeface="Arial" pitchFamily="34" charset="0"/>
              <a:buChar char="•"/>
            </a:pPr>
            <a:endParaRPr lang="en-GB" dirty="0">
              <a:latin typeface="Trebuchet MS" pitchFamily="34" charset="0"/>
            </a:endParaRPr>
          </a:p>
          <a:p>
            <a:pPr marL="171450" indent="-171450" algn="just">
              <a:buFont typeface="Arial" pitchFamily="34" charset="0"/>
              <a:buChar char="•"/>
            </a:pPr>
            <a:r>
              <a:rPr lang="en-GB" dirty="0" smtClean="0">
                <a:latin typeface="Trebuchet MS" pitchFamily="34" charset="0"/>
              </a:rPr>
              <a:t>Employ friendly, welcoming people to take money. Encourage them to greet customers by name.</a:t>
            </a:r>
          </a:p>
          <a:p>
            <a:pPr marL="171450" indent="-171450" algn="just">
              <a:buFont typeface="Arial" pitchFamily="34" charset="0"/>
              <a:buChar char="•"/>
            </a:pPr>
            <a:endParaRPr lang="en-GB" dirty="0">
              <a:latin typeface="Trebuchet MS" pitchFamily="34" charset="0"/>
            </a:endParaRPr>
          </a:p>
          <a:p>
            <a:pPr marL="171450" indent="-171450" algn="just">
              <a:buFont typeface="Arial" pitchFamily="34" charset="0"/>
              <a:buChar char="•"/>
            </a:pPr>
            <a:r>
              <a:rPr lang="en-GB" dirty="0" smtClean="0">
                <a:latin typeface="Trebuchet MS" pitchFamily="34" charset="0"/>
              </a:rPr>
              <a:t>Create the impression of being a big company through premium literature. WeightWatchers and Slimming World’s literature looks dated and rather ‘sad.’</a:t>
            </a:r>
          </a:p>
          <a:p>
            <a:pPr marL="171450" indent="-171450" algn="just">
              <a:buFont typeface="Arial" pitchFamily="34" charset="0"/>
              <a:buChar char="•"/>
            </a:pPr>
            <a:endParaRPr lang="en-GB" dirty="0">
              <a:latin typeface="Trebuchet MS" pitchFamily="34" charset="0"/>
            </a:endParaRPr>
          </a:p>
          <a:p>
            <a:pPr marL="171450" indent="-171450" algn="just">
              <a:buFont typeface="Arial" pitchFamily="34" charset="0"/>
              <a:buChar char="•"/>
            </a:pPr>
            <a:r>
              <a:rPr lang="en-GB" dirty="0" smtClean="0">
                <a:latin typeface="Trebuchet MS" pitchFamily="34" charset="0"/>
              </a:rPr>
              <a:t>As ‘leader’ use my communication skills and charisma to build clients’ confidence that they will succeed. Differentiate myself from WW and SW leaders by being highly qualified in all aspects of fitness and nutrition.</a:t>
            </a:r>
          </a:p>
          <a:p>
            <a:pPr marL="171450" indent="-171450" algn="just">
              <a:buFont typeface="Arial" pitchFamily="34" charset="0"/>
              <a:buChar char="•"/>
            </a:pPr>
            <a:endParaRPr lang="en-GB" dirty="0">
              <a:latin typeface="Trebuchet MS" pitchFamily="34" charset="0"/>
            </a:endParaRPr>
          </a:p>
          <a:p>
            <a:pPr marL="171450" indent="-171450" algn="just">
              <a:buFont typeface="Arial" pitchFamily="34" charset="0"/>
              <a:buChar char="•"/>
            </a:pPr>
            <a:r>
              <a:rPr lang="en-GB" dirty="0" smtClean="0">
                <a:latin typeface="Trebuchet MS" pitchFamily="34" charset="0"/>
              </a:rPr>
              <a:t>Retain impressive experts – for example, Professor Carol Noble, who ran the Human Nutrition department at the University of Surrey, only cost £2,400 pa.</a:t>
            </a:r>
          </a:p>
          <a:p>
            <a:pPr algn="just"/>
            <a:endParaRPr lang="en-GB" dirty="0" smtClean="0">
              <a:latin typeface="Trebuchet MS" pitchFamily="34" charset="0"/>
            </a:endParaRPr>
          </a:p>
          <a:p>
            <a:pPr algn="just"/>
            <a:endParaRPr lang="en-GB" dirty="0">
              <a:latin typeface="Trebuchet MS" pitchFamily="34" charset="0"/>
            </a:endParaRPr>
          </a:p>
        </p:txBody>
      </p:sp>
      <p:sp>
        <p:nvSpPr>
          <p:cNvPr id="4" name="Slide Number Placeholder 3"/>
          <p:cNvSpPr>
            <a:spLocks noGrp="1"/>
          </p:cNvSpPr>
          <p:nvPr>
            <p:ph type="sldNum" sz="quarter" idx="10"/>
          </p:nvPr>
        </p:nvSpPr>
        <p:spPr/>
        <p:txBody>
          <a:bodyPr/>
          <a:lstStyle/>
          <a:p>
            <a:fld id="{CBC4CC50-0BC5-42A1-A848-C381E9F67B03}" type="slidenum">
              <a:rPr lang="en-GB" smtClean="0"/>
              <a:pPr/>
              <a:t>8</a:t>
            </a:fld>
            <a:endParaRPr lang="en-GB" dirty="0"/>
          </a:p>
        </p:txBody>
      </p:sp>
    </p:spTree>
    <p:extLst>
      <p:ext uri="{BB962C8B-B14F-4D97-AF65-F5344CB8AC3E}">
        <p14:creationId xmlns:p14="http://schemas.microsoft.com/office/powerpoint/2010/main" val="38418614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58355" y="4494292"/>
            <a:ext cx="6352339" cy="4860266"/>
          </a:xfrm>
        </p:spPr>
        <p:txBody>
          <a:bodyPr/>
          <a:lstStyle/>
          <a:p>
            <a:pPr algn="just"/>
            <a:endParaRPr lang="en-GB" u="sng" baseline="0" dirty="0" smtClean="0">
              <a:latin typeface="Trebuchet MS" pitchFamily="34" charset="0"/>
            </a:endParaRPr>
          </a:p>
          <a:p>
            <a:pPr algn="just"/>
            <a:endParaRPr lang="en-GB" u="sng" dirty="0">
              <a:latin typeface="Trebuchet MS" pitchFamily="34" charset="0"/>
            </a:endParaRPr>
          </a:p>
          <a:p>
            <a:pPr algn="just"/>
            <a:r>
              <a:rPr lang="en-GB" b="1" u="sng" baseline="0" dirty="0" smtClean="0">
                <a:latin typeface="Trebuchet MS" pitchFamily="34" charset="0"/>
              </a:rPr>
              <a:t>Threats</a:t>
            </a:r>
            <a:endParaRPr lang="en-GB" b="1" u="sng" baseline="0" dirty="0" smtClean="0">
              <a:latin typeface="Trebuchet MS" pitchFamily="34" charset="0"/>
            </a:endParaRPr>
          </a:p>
          <a:p>
            <a:pPr algn="just"/>
            <a:endParaRPr lang="en-GB" dirty="0" smtClean="0">
              <a:latin typeface="Trebuchet MS" pitchFamily="34" charset="0"/>
            </a:endParaRPr>
          </a:p>
          <a:p>
            <a:pPr algn="just"/>
            <a:r>
              <a:rPr lang="en-GB" dirty="0" smtClean="0">
                <a:latin typeface="Trebuchet MS" pitchFamily="34" charset="0"/>
              </a:rPr>
              <a:t>When </a:t>
            </a:r>
            <a:r>
              <a:rPr lang="en-GB" dirty="0" smtClean="0">
                <a:latin typeface="Trebuchet MS" pitchFamily="34" charset="0"/>
              </a:rPr>
              <a:t>your competitors start to notice your success – and especially when you start to affect their profits  - you can expect them to come after you. If you have a good idea, expect them to copy it. If you do something better than them, expect them to improve. In fact, you should always make a plan for when they kick up a gear and come to get you. Here are some of the threats I anticipated:</a:t>
            </a:r>
          </a:p>
          <a:p>
            <a:pPr algn="just"/>
            <a:endParaRPr lang="en-GB" baseline="0" dirty="0">
              <a:latin typeface="Trebuchet MS" pitchFamily="34" charset="0"/>
            </a:endParaRPr>
          </a:p>
          <a:p>
            <a:pPr marL="171450" indent="-171450" algn="just">
              <a:buFont typeface="Arial" pitchFamily="34" charset="0"/>
              <a:buChar char="•"/>
            </a:pPr>
            <a:r>
              <a:rPr lang="en-GB" dirty="0" smtClean="0">
                <a:latin typeface="Trebuchet MS" pitchFamily="34" charset="0"/>
              </a:rPr>
              <a:t>They drop their prices, or even offer their service for free for a while. It is important that you have money in the bank to help you survive a period where you have only a small income – or even no income. Even better, sign people up for a 12-month membership, so they are not tempted to defect – and if they do, you have their money.</a:t>
            </a:r>
          </a:p>
          <a:p>
            <a:pPr marL="171450" indent="-171450" algn="just">
              <a:buFont typeface="Arial" pitchFamily="34" charset="0"/>
              <a:buChar char="•"/>
            </a:pPr>
            <a:endParaRPr lang="en-GB" baseline="0" dirty="0">
              <a:latin typeface="Trebuchet MS" pitchFamily="34" charset="0"/>
            </a:endParaRPr>
          </a:p>
          <a:p>
            <a:pPr marL="171450" indent="-171450" algn="just">
              <a:buFont typeface="Arial" pitchFamily="34" charset="0"/>
              <a:buChar char="•"/>
            </a:pPr>
            <a:r>
              <a:rPr lang="en-GB" dirty="0" smtClean="0">
                <a:latin typeface="Trebuchet MS" pitchFamily="34" charset="0"/>
              </a:rPr>
              <a:t>They devise a new innovation and advertise hard. </a:t>
            </a:r>
            <a:r>
              <a:rPr lang="en-GB" dirty="0">
                <a:latin typeface="Trebuchet MS" pitchFamily="34" charset="0"/>
              </a:rPr>
              <a:t>K</a:t>
            </a:r>
            <a:r>
              <a:rPr lang="en-GB" dirty="0" smtClean="0">
                <a:latin typeface="Trebuchet MS" pitchFamily="34" charset="0"/>
              </a:rPr>
              <a:t>eep two steps ahead of your competitors - by the time they catch up with you, you should have moved the game on. For example, I bought a BodyStat, a medical-quality machine that accurately measured fat stores. In a health club, it would cost £60 - £100 for a BodyStat report; I offered it free to anyone signing up for long-term membership. In later years, I commissioned software that would predict a client’s chances of success.</a:t>
            </a:r>
          </a:p>
          <a:p>
            <a:pPr marL="171450" indent="-171450" algn="just">
              <a:buFont typeface="Arial" pitchFamily="34" charset="0"/>
              <a:buChar char="•"/>
            </a:pPr>
            <a:endParaRPr lang="en-GB" dirty="0">
              <a:latin typeface="Trebuchet MS" pitchFamily="34" charset="0"/>
            </a:endParaRPr>
          </a:p>
          <a:p>
            <a:pPr marL="171450" indent="-171450" algn="just">
              <a:buFont typeface="Arial" pitchFamily="34" charset="0"/>
              <a:buChar char="•"/>
            </a:pPr>
            <a:r>
              <a:rPr lang="en-GB" dirty="0" smtClean="0">
                <a:latin typeface="Trebuchet MS" pitchFamily="34" charset="0"/>
              </a:rPr>
              <a:t>They might try to discredit my service. To avoid this, I regularly reviewed members’ progress and published it, along with tips and recommendations.</a:t>
            </a:r>
          </a:p>
          <a:p>
            <a:pPr marL="171450" indent="-171450" algn="just">
              <a:buFont typeface="Arial" pitchFamily="34" charset="0"/>
              <a:buChar char="•"/>
            </a:pPr>
            <a:endParaRPr lang="en-GB" dirty="0">
              <a:latin typeface="Trebuchet MS" pitchFamily="34" charset="0"/>
            </a:endParaRPr>
          </a:p>
          <a:p>
            <a:pPr marL="171450" indent="-171450" algn="just">
              <a:buFont typeface="Arial" pitchFamily="34" charset="0"/>
              <a:buChar char="•"/>
            </a:pPr>
            <a:r>
              <a:rPr lang="en-GB" dirty="0" smtClean="0">
                <a:latin typeface="Trebuchet MS" pitchFamily="34" charset="0"/>
              </a:rPr>
              <a:t>I might gain weight. I have always struggled with this, and could not afford to let things slip when my income depended on looking good.</a:t>
            </a:r>
          </a:p>
          <a:p>
            <a:pPr marL="171450" indent="-171450" algn="just">
              <a:buFont typeface="Arial" pitchFamily="34" charset="0"/>
              <a:buChar char="•"/>
            </a:pPr>
            <a:endParaRPr lang="en-GB" dirty="0">
              <a:latin typeface="Trebuchet MS" pitchFamily="34" charset="0"/>
            </a:endParaRPr>
          </a:p>
          <a:p>
            <a:pPr marL="171450" indent="-171450" algn="just">
              <a:buFont typeface="Arial" pitchFamily="34" charset="0"/>
              <a:buChar char="•"/>
            </a:pPr>
            <a:endParaRPr lang="en-GB" dirty="0" smtClean="0">
              <a:latin typeface="Trebuchet MS" pitchFamily="34" charset="0"/>
            </a:endParaRPr>
          </a:p>
          <a:p>
            <a:pPr algn="just"/>
            <a:endParaRPr lang="en-GB" dirty="0" smtClean="0">
              <a:latin typeface="Trebuchet MS" pitchFamily="34" charset="0"/>
            </a:endParaRPr>
          </a:p>
          <a:p>
            <a:pPr marL="171450" indent="-171450" algn="just">
              <a:buFont typeface="Arial" pitchFamily="34" charset="0"/>
              <a:buChar char="•"/>
            </a:pPr>
            <a:endParaRPr lang="en-GB" baseline="0" dirty="0">
              <a:latin typeface="Trebuchet MS" pitchFamily="34" charset="0"/>
            </a:endParaRPr>
          </a:p>
          <a:p>
            <a:pPr algn="just"/>
            <a:endParaRPr lang="en-GB" baseline="0" dirty="0" smtClean="0">
              <a:latin typeface="Trebuchet MS" pitchFamily="34" charset="0"/>
            </a:endParaRPr>
          </a:p>
        </p:txBody>
      </p:sp>
      <p:sp>
        <p:nvSpPr>
          <p:cNvPr id="4" name="Slide Number Placeholder 3"/>
          <p:cNvSpPr>
            <a:spLocks noGrp="1"/>
          </p:cNvSpPr>
          <p:nvPr>
            <p:ph type="sldNum" sz="quarter" idx="10"/>
          </p:nvPr>
        </p:nvSpPr>
        <p:spPr/>
        <p:txBody>
          <a:bodyPr/>
          <a:lstStyle/>
          <a:p>
            <a:fld id="{CBC4CC50-0BC5-42A1-A848-C381E9F67B03}" type="slidenum">
              <a:rPr lang="en-GB" smtClean="0"/>
              <a:pPr/>
              <a:t>9</a:t>
            </a:fld>
            <a:endParaRPr lang="en-GB" dirty="0"/>
          </a:p>
        </p:txBody>
      </p:sp>
    </p:spTree>
    <p:extLst>
      <p:ext uri="{BB962C8B-B14F-4D97-AF65-F5344CB8AC3E}">
        <p14:creationId xmlns:p14="http://schemas.microsoft.com/office/powerpoint/2010/main" val="3841861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1C43E01-8875-4506-987D-A3B67E719BC8}" type="datetimeFigureOut">
              <a:rPr lang="en-GB" smtClean="0"/>
              <a:pPr/>
              <a:t>30/01/2018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CE27D6-896B-4C1F-8D67-60068EC267C6}" type="slidenum">
              <a:rPr lang="en-GB" smtClean="0"/>
              <a:pPr/>
              <a:t>‹#›</a:t>
            </a:fld>
            <a:endParaRPr lang="en-GB"/>
          </a:p>
        </p:txBody>
      </p:sp>
    </p:spTree>
    <p:extLst>
      <p:ext uri="{BB962C8B-B14F-4D97-AF65-F5344CB8AC3E}">
        <p14:creationId xmlns:p14="http://schemas.microsoft.com/office/powerpoint/2010/main" val="2343570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C43E01-8875-4506-987D-A3B67E719BC8}" type="datetimeFigureOut">
              <a:rPr lang="en-GB" smtClean="0"/>
              <a:pPr/>
              <a:t>30/01/2018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CE27D6-896B-4C1F-8D67-60068EC267C6}" type="slidenum">
              <a:rPr lang="en-GB" smtClean="0"/>
              <a:pPr/>
              <a:t>‹#›</a:t>
            </a:fld>
            <a:endParaRPr lang="en-GB"/>
          </a:p>
        </p:txBody>
      </p:sp>
    </p:spTree>
    <p:extLst>
      <p:ext uri="{BB962C8B-B14F-4D97-AF65-F5344CB8AC3E}">
        <p14:creationId xmlns:p14="http://schemas.microsoft.com/office/powerpoint/2010/main" val="1012159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C43E01-8875-4506-987D-A3B67E719BC8}" type="datetimeFigureOut">
              <a:rPr lang="en-GB" smtClean="0"/>
              <a:pPr/>
              <a:t>30/01/2018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CE27D6-896B-4C1F-8D67-60068EC267C6}" type="slidenum">
              <a:rPr lang="en-GB" smtClean="0"/>
              <a:pPr/>
              <a:t>‹#›</a:t>
            </a:fld>
            <a:endParaRPr lang="en-GB"/>
          </a:p>
        </p:txBody>
      </p:sp>
    </p:spTree>
    <p:extLst>
      <p:ext uri="{BB962C8B-B14F-4D97-AF65-F5344CB8AC3E}">
        <p14:creationId xmlns:p14="http://schemas.microsoft.com/office/powerpoint/2010/main" val="1424310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C43E01-8875-4506-987D-A3B67E719BC8}" type="datetimeFigureOut">
              <a:rPr lang="en-GB" smtClean="0"/>
              <a:pPr/>
              <a:t>30/01/2018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CE27D6-896B-4C1F-8D67-60068EC267C6}" type="slidenum">
              <a:rPr lang="en-GB" smtClean="0"/>
              <a:pPr/>
              <a:t>‹#›</a:t>
            </a:fld>
            <a:endParaRPr lang="en-GB"/>
          </a:p>
        </p:txBody>
      </p:sp>
    </p:spTree>
    <p:extLst>
      <p:ext uri="{BB962C8B-B14F-4D97-AF65-F5344CB8AC3E}">
        <p14:creationId xmlns:p14="http://schemas.microsoft.com/office/powerpoint/2010/main" val="4133858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C43E01-8875-4506-987D-A3B67E719BC8}" type="datetimeFigureOut">
              <a:rPr lang="en-GB" smtClean="0"/>
              <a:pPr/>
              <a:t>30/01/2018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CE27D6-896B-4C1F-8D67-60068EC267C6}" type="slidenum">
              <a:rPr lang="en-GB" smtClean="0"/>
              <a:pPr/>
              <a:t>‹#›</a:t>
            </a:fld>
            <a:endParaRPr lang="en-GB"/>
          </a:p>
        </p:txBody>
      </p:sp>
    </p:spTree>
    <p:extLst>
      <p:ext uri="{BB962C8B-B14F-4D97-AF65-F5344CB8AC3E}">
        <p14:creationId xmlns:p14="http://schemas.microsoft.com/office/powerpoint/2010/main" val="4151126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1C43E01-8875-4506-987D-A3B67E719BC8}" type="datetimeFigureOut">
              <a:rPr lang="en-GB" smtClean="0"/>
              <a:pPr/>
              <a:t>30/01/2018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CE27D6-896B-4C1F-8D67-60068EC267C6}" type="slidenum">
              <a:rPr lang="en-GB" smtClean="0"/>
              <a:pPr/>
              <a:t>‹#›</a:t>
            </a:fld>
            <a:endParaRPr lang="en-GB"/>
          </a:p>
        </p:txBody>
      </p:sp>
    </p:spTree>
    <p:extLst>
      <p:ext uri="{BB962C8B-B14F-4D97-AF65-F5344CB8AC3E}">
        <p14:creationId xmlns:p14="http://schemas.microsoft.com/office/powerpoint/2010/main" val="2141877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1C43E01-8875-4506-987D-A3B67E719BC8}" type="datetimeFigureOut">
              <a:rPr lang="en-GB" smtClean="0"/>
              <a:pPr/>
              <a:t>30/01/2018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BCE27D6-896B-4C1F-8D67-60068EC267C6}" type="slidenum">
              <a:rPr lang="en-GB" smtClean="0"/>
              <a:pPr/>
              <a:t>‹#›</a:t>
            </a:fld>
            <a:endParaRPr lang="en-GB"/>
          </a:p>
        </p:txBody>
      </p:sp>
    </p:spTree>
    <p:extLst>
      <p:ext uri="{BB962C8B-B14F-4D97-AF65-F5344CB8AC3E}">
        <p14:creationId xmlns:p14="http://schemas.microsoft.com/office/powerpoint/2010/main" val="1662235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1C43E01-8875-4506-987D-A3B67E719BC8}" type="datetimeFigureOut">
              <a:rPr lang="en-GB" smtClean="0"/>
              <a:pPr/>
              <a:t>30/01/2018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BCE27D6-896B-4C1F-8D67-60068EC267C6}" type="slidenum">
              <a:rPr lang="en-GB" smtClean="0"/>
              <a:pPr/>
              <a:t>‹#›</a:t>
            </a:fld>
            <a:endParaRPr lang="en-GB"/>
          </a:p>
        </p:txBody>
      </p:sp>
    </p:spTree>
    <p:extLst>
      <p:ext uri="{BB962C8B-B14F-4D97-AF65-F5344CB8AC3E}">
        <p14:creationId xmlns:p14="http://schemas.microsoft.com/office/powerpoint/2010/main" val="3420030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C43E01-8875-4506-987D-A3B67E719BC8}" type="datetimeFigureOut">
              <a:rPr lang="en-GB" smtClean="0"/>
              <a:pPr/>
              <a:t>30/01/2018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BCE27D6-896B-4C1F-8D67-60068EC267C6}" type="slidenum">
              <a:rPr lang="en-GB" smtClean="0"/>
              <a:pPr/>
              <a:t>‹#›</a:t>
            </a:fld>
            <a:endParaRPr lang="en-GB"/>
          </a:p>
        </p:txBody>
      </p:sp>
    </p:spTree>
    <p:extLst>
      <p:ext uri="{BB962C8B-B14F-4D97-AF65-F5344CB8AC3E}">
        <p14:creationId xmlns:p14="http://schemas.microsoft.com/office/powerpoint/2010/main" val="3332827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C43E01-8875-4506-987D-A3B67E719BC8}" type="datetimeFigureOut">
              <a:rPr lang="en-GB" smtClean="0"/>
              <a:pPr/>
              <a:t>30/01/2018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CE27D6-896B-4C1F-8D67-60068EC267C6}" type="slidenum">
              <a:rPr lang="en-GB" smtClean="0"/>
              <a:pPr/>
              <a:t>‹#›</a:t>
            </a:fld>
            <a:endParaRPr lang="en-GB"/>
          </a:p>
        </p:txBody>
      </p:sp>
    </p:spTree>
    <p:extLst>
      <p:ext uri="{BB962C8B-B14F-4D97-AF65-F5344CB8AC3E}">
        <p14:creationId xmlns:p14="http://schemas.microsoft.com/office/powerpoint/2010/main" val="3553434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C43E01-8875-4506-987D-A3B67E719BC8}" type="datetimeFigureOut">
              <a:rPr lang="en-GB" smtClean="0"/>
              <a:pPr/>
              <a:t>30/01/2018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CE27D6-896B-4C1F-8D67-60068EC267C6}" type="slidenum">
              <a:rPr lang="en-GB" smtClean="0"/>
              <a:pPr/>
              <a:t>‹#›</a:t>
            </a:fld>
            <a:endParaRPr lang="en-GB"/>
          </a:p>
        </p:txBody>
      </p:sp>
    </p:spTree>
    <p:extLst>
      <p:ext uri="{BB962C8B-B14F-4D97-AF65-F5344CB8AC3E}">
        <p14:creationId xmlns:p14="http://schemas.microsoft.com/office/powerpoint/2010/main" val="1249646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C43E01-8875-4506-987D-A3B67E719BC8}" type="datetimeFigureOut">
              <a:rPr lang="en-GB" smtClean="0"/>
              <a:pPr/>
              <a:t>30/01/2018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CE27D6-896B-4C1F-8D67-60068EC267C6}" type="slidenum">
              <a:rPr lang="en-GB" smtClean="0"/>
              <a:pPr/>
              <a:t>‹#›</a:t>
            </a:fld>
            <a:endParaRPr lang="en-GB"/>
          </a:p>
        </p:txBody>
      </p:sp>
    </p:spTree>
    <p:extLst>
      <p:ext uri="{BB962C8B-B14F-4D97-AF65-F5344CB8AC3E}">
        <p14:creationId xmlns:p14="http://schemas.microsoft.com/office/powerpoint/2010/main" val="2547535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freewebs.com/lil-yugo/picas/parkou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1403" y="980728"/>
            <a:ext cx="4376821" cy="468052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79512" y="248598"/>
            <a:ext cx="8280920" cy="600164"/>
          </a:xfrm>
          <a:prstGeom prst="rect">
            <a:avLst/>
          </a:prstGeom>
          <a:noFill/>
        </p:spPr>
        <p:txBody>
          <a:bodyPr wrap="square" rtlCol="0">
            <a:spAutoFit/>
          </a:bodyPr>
          <a:lstStyle/>
          <a:p>
            <a:pPr algn="ctr"/>
            <a:r>
              <a:rPr lang="en-GB" sz="3300" dirty="0" smtClean="0">
                <a:latin typeface="Arial Rounded MT Bold" pitchFamily="34" charset="0"/>
              </a:rPr>
              <a:t>Making the leap…</a:t>
            </a:r>
            <a:endParaRPr lang="en-GB" sz="3300" dirty="0">
              <a:latin typeface="Arial Rounded MT Bold" pitchFamily="34" charset="0"/>
            </a:endParaRPr>
          </a:p>
        </p:txBody>
      </p:sp>
      <p:sp>
        <p:nvSpPr>
          <p:cNvPr id="7" name="TextBox 6"/>
          <p:cNvSpPr txBox="1"/>
          <p:nvPr/>
        </p:nvSpPr>
        <p:spPr>
          <a:xfrm>
            <a:off x="336297" y="5949280"/>
            <a:ext cx="8280920" cy="600164"/>
          </a:xfrm>
          <a:prstGeom prst="rect">
            <a:avLst/>
          </a:prstGeom>
          <a:noFill/>
        </p:spPr>
        <p:txBody>
          <a:bodyPr wrap="square" rtlCol="0">
            <a:spAutoFit/>
          </a:bodyPr>
          <a:lstStyle/>
          <a:p>
            <a:pPr algn="ctr"/>
            <a:r>
              <a:rPr lang="en-GB" sz="3300" dirty="0" smtClean="0">
                <a:latin typeface="Arial Rounded MT Bold" pitchFamily="34" charset="0"/>
              </a:rPr>
              <a:t>… into running your own business</a:t>
            </a:r>
            <a:endParaRPr lang="en-GB" sz="3300" dirty="0">
              <a:latin typeface="Arial Rounded MT Bold" pitchFamily="34" charset="0"/>
            </a:endParaRPr>
          </a:p>
        </p:txBody>
      </p:sp>
    </p:spTree>
    <p:extLst>
      <p:ext uri="{BB962C8B-B14F-4D97-AF65-F5344CB8AC3E}">
        <p14:creationId xmlns:p14="http://schemas.microsoft.com/office/powerpoint/2010/main" val="31354978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www.metronetiq.com/archives/reality/reality-chec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7624" y="1268760"/>
            <a:ext cx="6467475" cy="4305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06273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luxuryhomereviews.com/wp-content/uploads/2010/11/Contemporary-Luxury-Homes.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548680"/>
            <a:ext cx="8329189" cy="5544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81465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crowdedplanetradio.podbean.com/mf/web/7vbdhz/taxmanO7.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9671" y="236711"/>
            <a:ext cx="6288633" cy="62886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03339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kairoseducation.co.uk/images/confused-ful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260648"/>
            <a:ext cx="5472608" cy="64576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04199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wlf.co.uk/sitebuildercontent/sitebuilderpictures/confuse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3728" y="188640"/>
            <a:ext cx="4608512" cy="64591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1342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lemsworld.com/blog/wp-content/Images/multitasking.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116632"/>
            <a:ext cx="7272808" cy="66116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0987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t3.gstatic.com/images?q=tbn:ANd9GcS9R-EyqA7WtqRUVQR0Z7L8B2DFCN1m07zKE7q5iteIxqToZFC5lQ&amp;t=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332656"/>
            <a:ext cx="3649731" cy="2376264"/>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s14.shefinds.com/sf/files/anna-wintour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0032" y="332656"/>
            <a:ext cx="4082496" cy="6325626"/>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http://1.bp.blogspot.com/_ieBhu95uBls/THnsVzDC-CI/AAAAAAAAABI/sMz_766ewUM/s1600/Spiky_short_punk_mohawk_haircut_models_celebrity_free_hairstyl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0676" y="2852936"/>
            <a:ext cx="321945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36263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gfx.tarot.com/images/articles/165x165/astro-teen-attitude-165x16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7704" y="692696"/>
            <a:ext cx="5616624" cy="56166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7916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t2.gstatic.com/images?q=tbn:ANd9GcRjuDeUYAmbiZd4pc2E7_oSVPrMd4pQXOJUt0128dBRSqDa3CnDaA&amp;t=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3671" y="386504"/>
            <a:ext cx="3468489" cy="520273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755576" y="5877272"/>
            <a:ext cx="7272808" cy="600164"/>
          </a:xfrm>
          <a:prstGeom prst="rect">
            <a:avLst/>
          </a:prstGeom>
          <a:noFill/>
        </p:spPr>
        <p:txBody>
          <a:bodyPr wrap="square" rtlCol="0">
            <a:spAutoFit/>
          </a:bodyPr>
          <a:lstStyle/>
          <a:p>
            <a:pPr algn="ctr"/>
            <a:r>
              <a:rPr lang="en-GB" sz="3300" dirty="0" smtClean="0">
                <a:latin typeface="Arial Rounded MT Bold" pitchFamily="34" charset="0"/>
              </a:rPr>
              <a:t>Skills audit</a:t>
            </a:r>
            <a:endParaRPr lang="en-GB" sz="3300" dirty="0">
              <a:latin typeface="Arial Rounded MT Bold" pitchFamily="34" charset="0"/>
            </a:endParaRPr>
          </a:p>
        </p:txBody>
      </p:sp>
    </p:spTree>
    <p:extLst>
      <p:ext uri="{BB962C8B-B14F-4D97-AF65-F5344CB8AC3E}">
        <p14:creationId xmlns:p14="http://schemas.microsoft.com/office/powerpoint/2010/main" val="2805164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5373216"/>
            <a:ext cx="8229600" cy="1143000"/>
          </a:xfrm>
        </p:spPr>
        <p:txBody>
          <a:bodyPr>
            <a:normAutofit/>
          </a:bodyPr>
          <a:lstStyle/>
          <a:p>
            <a:r>
              <a:rPr lang="en-GB" sz="3300" dirty="0" smtClean="0">
                <a:latin typeface="Arial Rounded MT Bold" pitchFamily="34" charset="0"/>
              </a:rPr>
              <a:t>Sussing out the competition</a:t>
            </a:r>
            <a:endParaRPr lang="en-GB" sz="3300" dirty="0">
              <a:latin typeface="Arial Rounded MT Bold" pitchFamily="34" charset="0"/>
            </a:endParaRPr>
          </a:p>
        </p:txBody>
      </p:sp>
      <p:pic>
        <p:nvPicPr>
          <p:cNvPr id="11266" name="Picture 2" descr="http://katietalksabout.com/wp-content/uploads/2011/01/weight-watcher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1124744"/>
            <a:ext cx="2905125" cy="3419475"/>
          </a:xfrm>
          <a:prstGeom prst="rect">
            <a:avLst/>
          </a:prstGeom>
          <a:noFill/>
          <a:extLst>
            <a:ext uri="{909E8E84-426E-40DD-AFC4-6F175D3DCCD1}">
              <a14:hiddenFill xmlns:a14="http://schemas.microsoft.com/office/drawing/2010/main">
                <a:solidFill>
                  <a:srgbClr val="FFFFFF"/>
                </a:solidFill>
              </a14:hiddenFill>
            </a:ext>
          </a:extLst>
        </p:spPr>
      </p:pic>
      <p:pic>
        <p:nvPicPr>
          <p:cNvPr id="11268" name="Picture 4" descr="http://www.slimmingworld.com/press/images/146-2009-SWLogo-CMYK.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0032" y="1628800"/>
            <a:ext cx="3763617" cy="2304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20625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2" name="Picture 4" descr="http://www.stayfitbug.com/wp-content/uploads/2010/04/bicep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9791" y="740767"/>
            <a:ext cx="4920481" cy="49204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11884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comicbookmovie.com/images/users/uploads/8558/,,,THUMBS-UP-bora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3728" y="393458"/>
            <a:ext cx="4536504" cy="58438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44129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www.spring.org.uk/images/threatening_fis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463" y="620688"/>
            <a:ext cx="8888312" cy="5544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51703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492</TotalTime>
  <Words>2661</Words>
  <Application>Microsoft Office PowerPoint</Application>
  <PresentationFormat>On-screen Show (4:3)</PresentationFormat>
  <Paragraphs>244</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Arial Rounded MT Bold</vt:lpstr>
      <vt:lpstr>Calibri</vt:lpstr>
      <vt:lpstr>Trebuchet MS</vt:lpstr>
      <vt:lpstr>Wingdings</vt:lpstr>
      <vt:lpstr>Office Theme</vt:lpstr>
      <vt:lpstr>PowerPoint Presentation</vt:lpstr>
      <vt:lpstr>PowerPoint Presentation</vt:lpstr>
      <vt:lpstr>PowerPoint Presentation</vt:lpstr>
      <vt:lpstr>PowerPoint Presentation</vt:lpstr>
      <vt:lpstr>PowerPoint Presentation</vt:lpstr>
      <vt:lpstr>Sussing out the competition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Proving</dc:creator>
  <cp:lastModifiedBy>CMatcham</cp:lastModifiedBy>
  <cp:revision>48</cp:revision>
  <dcterms:created xsi:type="dcterms:W3CDTF">2011-01-29T07:01:58Z</dcterms:created>
  <dcterms:modified xsi:type="dcterms:W3CDTF">2018-01-30T15:06:50Z</dcterms:modified>
</cp:coreProperties>
</file>