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72" r:id="rId1"/>
    <p:sldMasterId id="2147483684" r:id="rId2"/>
  </p:sldMasterIdLst>
  <p:notesMasterIdLst>
    <p:notesMasterId r:id="rId59"/>
  </p:notesMasterIdLst>
  <p:handoutMasterIdLst>
    <p:handoutMasterId r:id="rId60"/>
  </p:handoutMasterIdLst>
  <p:sldIdLst>
    <p:sldId id="336" r:id="rId3"/>
    <p:sldId id="366" r:id="rId4"/>
    <p:sldId id="340" r:id="rId5"/>
    <p:sldId id="341" r:id="rId6"/>
    <p:sldId id="370" r:id="rId7"/>
    <p:sldId id="365" r:id="rId8"/>
    <p:sldId id="372" r:id="rId9"/>
    <p:sldId id="371" r:id="rId10"/>
    <p:sldId id="367"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391" r:id="rId55"/>
    <p:sldId id="392" r:id="rId56"/>
    <p:sldId id="393" r:id="rId57"/>
    <p:sldId id="394" r:id="rId58"/>
  </p:sldIdLst>
  <p:sldSz cx="9144000" cy="6858000" type="screen4x3"/>
  <p:notesSz cx="9926638" cy="6797675"/>
  <p:defaultTextStyle>
    <a:defPPr>
      <a:defRPr lang="en-US"/>
    </a:defPPr>
    <a:lvl1pPr marL="0" algn="l" defTabSz="984340" rtl="0" eaLnBrk="1" latinLnBrk="0" hangingPunct="1">
      <a:defRPr sz="2000" kern="1200">
        <a:solidFill>
          <a:schemeClr val="tx1"/>
        </a:solidFill>
        <a:latin typeface="+mn-lt"/>
        <a:ea typeface="+mn-ea"/>
        <a:cs typeface="+mn-cs"/>
      </a:defRPr>
    </a:lvl1pPr>
    <a:lvl2pPr marL="492170" algn="l" defTabSz="984340" rtl="0" eaLnBrk="1" latinLnBrk="0" hangingPunct="1">
      <a:defRPr sz="2000" kern="1200">
        <a:solidFill>
          <a:schemeClr val="tx1"/>
        </a:solidFill>
        <a:latin typeface="+mn-lt"/>
        <a:ea typeface="+mn-ea"/>
        <a:cs typeface="+mn-cs"/>
      </a:defRPr>
    </a:lvl2pPr>
    <a:lvl3pPr marL="984340" algn="l" defTabSz="984340" rtl="0" eaLnBrk="1" latinLnBrk="0" hangingPunct="1">
      <a:defRPr sz="2000" kern="1200">
        <a:solidFill>
          <a:schemeClr val="tx1"/>
        </a:solidFill>
        <a:latin typeface="+mn-lt"/>
        <a:ea typeface="+mn-ea"/>
        <a:cs typeface="+mn-cs"/>
      </a:defRPr>
    </a:lvl3pPr>
    <a:lvl4pPr marL="1476508" algn="l" defTabSz="984340" rtl="0" eaLnBrk="1" latinLnBrk="0" hangingPunct="1">
      <a:defRPr sz="2000" kern="1200">
        <a:solidFill>
          <a:schemeClr val="tx1"/>
        </a:solidFill>
        <a:latin typeface="+mn-lt"/>
        <a:ea typeface="+mn-ea"/>
        <a:cs typeface="+mn-cs"/>
      </a:defRPr>
    </a:lvl4pPr>
    <a:lvl5pPr marL="1968678" algn="l" defTabSz="984340" rtl="0" eaLnBrk="1" latinLnBrk="0" hangingPunct="1">
      <a:defRPr sz="2000" kern="1200">
        <a:solidFill>
          <a:schemeClr val="tx1"/>
        </a:solidFill>
        <a:latin typeface="+mn-lt"/>
        <a:ea typeface="+mn-ea"/>
        <a:cs typeface="+mn-cs"/>
      </a:defRPr>
    </a:lvl5pPr>
    <a:lvl6pPr marL="2460848" algn="l" defTabSz="984340" rtl="0" eaLnBrk="1" latinLnBrk="0" hangingPunct="1">
      <a:defRPr sz="2000" kern="1200">
        <a:solidFill>
          <a:schemeClr val="tx1"/>
        </a:solidFill>
        <a:latin typeface="+mn-lt"/>
        <a:ea typeface="+mn-ea"/>
        <a:cs typeface="+mn-cs"/>
      </a:defRPr>
    </a:lvl6pPr>
    <a:lvl7pPr marL="2953017" algn="l" defTabSz="984340" rtl="0" eaLnBrk="1" latinLnBrk="0" hangingPunct="1">
      <a:defRPr sz="2000" kern="1200">
        <a:solidFill>
          <a:schemeClr val="tx1"/>
        </a:solidFill>
        <a:latin typeface="+mn-lt"/>
        <a:ea typeface="+mn-ea"/>
        <a:cs typeface="+mn-cs"/>
      </a:defRPr>
    </a:lvl7pPr>
    <a:lvl8pPr marL="3445187" algn="l" defTabSz="984340" rtl="0" eaLnBrk="1" latinLnBrk="0" hangingPunct="1">
      <a:defRPr sz="2000" kern="1200">
        <a:solidFill>
          <a:schemeClr val="tx1"/>
        </a:solidFill>
        <a:latin typeface="+mn-lt"/>
        <a:ea typeface="+mn-ea"/>
        <a:cs typeface="+mn-cs"/>
      </a:defRPr>
    </a:lvl8pPr>
    <a:lvl9pPr marL="3937356" algn="l" defTabSz="98434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87C"/>
    <a:srgbClr val="86A0A2"/>
    <a:srgbClr val="BFCDCE"/>
    <a:srgbClr val="CCB794"/>
    <a:srgbClr val="E5DAC8"/>
    <a:srgbClr val="D60093"/>
    <a:srgbClr val="FFDD71"/>
    <a:srgbClr val="FFD54F"/>
    <a:srgbClr val="FFFF66"/>
    <a:srgbClr val="0A1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3858" autoAdjust="0"/>
  </p:normalViewPr>
  <p:slideViewPr>
    <p:cSldViewPr snapToGrid="0">
      <p:cViewPr varScale="1">
        <p:scale>
          <a:sx n="70" d="100"/>
          <a:sy n="70" d="100"/>
        </p:scale>
        <p:origin x="112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1193A-2549-4F9C-8CBF-EA79FA607B13}" type="doc">
      <dgm:prSet loTypeId="urn:microsoft.com/office/officeart/2005/8/layout/bProcess2" loCatId="process" qsTypeId="urn:microsoft.com/office/officeart/2005/8/quickstyle/simple3" qsCatId="simple" csTypeId="urn:microsoft.com/office/officeart/2005/8/colors/accent2_2" csCatId="accent2"/>
      <dgm:spPr/>
      <dgm:t>
        <a:bodyPr/>
        <a:lstStyle/>
        <a:p>
          <a:endParaRPr lang="en-US"/>
        </a:p>
      </dgm:t>
    </dgm:pt>
    <dgm:pt modelId="{60180D6B-10E5-4A2D-B019-1A0195A39D34}">
      <dgm:prSet/>
      <dgm:spPr/>
      <dgm:t>
        <a:bodyPr/>
        <a:lstStyle/>
        <a:p>
          <a:r>
            <a:rPr lang="en-GB" b="1" dirty="0"/>
            <a:t>Paper 1:  </a:t>
          </a:r>
          <a:r>
            <a:rPr lang="en-GB" dirty="0"/>
            <a:t>Explorations in Creative Reading and Writing</a:t>
          </a:r>
          <a:endParaRPr lang="en-US" dirty="0"/>
        </a:p>
      </dgm:t>
    </dgm:pt>
    <dgm:pt modelId="{BDA04EC0-3C50-445C-870A-44B7E572D321}" type="parTrans" cxnId="{1AD355DD-9A66-4B45-87C4-0C10730FA245}">
      <dgm:prSet/>
      <dgm:spPr/>
      <dgm:t>
        <a:bodyPr/>
        <a:lstStyle/>
        <a:p>
          <a:endParaRPr lang="en-US"/>
        </a:p>
      </dgm:t>
    </dgm:pt>
    <dgm:pt modelId="{FBB4F639-A7A4-475E-A35F-7A27CBD6B6CC}" type="sibTrans" cxnId="{1AD355DD-9A66-4B45-87C4-0C10730FA245}">
      <dgm:prSet/>
      <dgm:spPr/>
      <dgm:t>
        <a:bodyPr/>
        <a:lstStyle/>
        <a:p>
          <a:endParaRPr lang="en-US"/>
        </a:p>
      </dgm:t>
    </dgm:pt>
    <dgm:pt modelId="{D32F6F1F-7673-40F8-8023-CB4B3B50AF46}">
      <dgm:prSet/>
      <dgm:spPr/>
      <dgm:t>
        <a:bodyPr/>
        <a:lstStyle/>
        <a:p>
          <a:r>
            <a:rPr lang="en-GB" b="1" dirty="0"/>
            <a:t>50% </a:t>
          </a:r>
          <a:r>
            <a:rPr lang="en-GB" dirty="0"/>
            <a:t>of GCSE English Language.</a:t>
          </a:r>
          <a:endParaRPr lang="en-US" dirty="0"/>
        </a:p>
      </dgm:t>
    </dgm:pt>
    <dgm:pt modelId="{30911CED-DEEB-422B-86D7-281FCBABC6E7}" type="parTrans" cxnId="{4C0535B2-5A00-4B7F-BE0B-54AFC1D527C7}">
      <dgm:prSet/>
      <dgm:spPr/>
      <dgm:t>
        <a:bodyPr/>
        <a:lstStyle/>
        <a:p>
          <a:endParaRPr lang="en-US"/>
        </a:p>
      </dgm:t>
    </dgm:pt>
    <dgm:pt modelId="{20448B3F-039A-4E77-A388-B0D79F980973}" type="sibTrans" cxnId="{4C0535B2-5A00-4B7F-BE0B-54AFC1D527C7}">
      <dgm:prSet/>
      <dgm:spPr/>
      <dgm:t>
        <a:bodyPr/>
        <a:lstStyle/>
        <a:p>
          <a:endParaRPr lang="en-US"/>
        </a:p>
      </dgm:t>
    </dgm:pt>
    <dgm:pt modelId="{0AE98384-9D5A-4781-817B-CE4FE37B2C38}" type="pres">
      <dgm:prSet presAssocID="{42B1193A-2549-4F9C-8CBF-EA79FA607B13}" presName="diagram" presStyleCnt="0">
        <dgm:presLayoutVars>
          <dgm:dir/>
          <dgm:resizeHandles/>
        </dgm:presLayoutVars>
      </dgm:prSet>
      <dgm:spPr/>
      <dgm:t>
        <a:bodyPr/>
        <a:lstStyle/>
        <a:p>
          <a:endParaRPr lang="en-US"/>
        </a:p>
      </dgm:t>
    </dgm:pt>
    <dgm:pt modelId="{8269F54A-85A6-4B9E-AA1B-2DB6C618E40C}" type="pres">
      <dgm:prSet presAssocID="{60180D6B-10E5-4A2D-B019-1A0195A39D34}" presName="firstNode" presStyleLbl="node1" presStyleIdx="0" presStyleCnt="2">
        <dgm:presLayoutVars>
          <dgm:bulletEnabled val="1"/>
        </dgm:presLayoutVars>
      </dgm:prSet>
      <dgm:spPr/>
      <dgm:t>
        <a:bodyPr/>
        <a:lstStyle/>
        <a:p>
          <a:endParaRPr lang="en-US"/>
        </a:p>
      </dgm:t>
    </dgm:pt>
    <dgm:pt modelId="{59C603B7-49D5-4B6C-BD0C-A48EA90AD769}" type="pres">
      <dgm:prSet presAssocID="{FBB4F639-A7A4-475E-A35F-7A27CBD6B6CC}" presName="sibTrans" presStyleLbl="sibTrans2D1" presStyleIdx="0" presStyleCnt="1"/>
      <dgm:spPr/>
      <dgm:t>
        <a:bodyPr/>
        <a:lstStyle/>
        <a:p>
          <a:endParaRPr lang="en-US"/>
        </a:p>
      </dgm:t>
    </dgm:pt>
    <dgm:pt modelId="{AD3BEDB4-F38C-4DA5-858A-8522426FE75F}" type="pres">
      <dgm:prSet presAssocID="{D32F6F1F-7673-40F8-8023-CB4B3B50AF46}" presName="lastNode" presStyleLbl="node1" presStyleIdx="1" presStyleCnt="2">
        <dgm:presLayoutVars>
          <dgm:bulletEnabled val="1"/>
        </dgm:presLayoutVars>
      </dgm:prSet>
      <dgm:spPr/>
      <dgm:t>
        <a:bodyPr/>
        <a:lstStyle/>
        <a:p>
          <a:endParaRPr lang="en-US"/>
        </a:p>
      </dgm:t>
    </dgm:pt>
  </dgm:ptLst>
  <dgm:cxnLst>
    <dgm:cxn modelId="{4C0535B2-5A00-4B7F-BE0B-54AFC1D527C7}" srcId="{42B1193A-2549-4F9C-8CBF-EA79FA607B13}" destId="{D32F6F1F-7673-40F8-8023-CB4B3B50AF46}" srcOrd="1" destOrd="0" parTransId="{30911CED-DEEB-422B-86D7-281FCBABC6E7}" sibTransId="{20448B3F-039A-4E77-A388-B0D79F980973}"/>
    <dgm:cxn modelId="{50433A18-16A9-4E5A-BE14-7CABB3D95F1E}" type="presOf" srcId="{D32F6F1F-7673-40F8-8023-CB4B3B50AF46}" destId="{AD3BEDB4-F38C-4DA5-858A-8522426FE75F}" srcOrd="0" destOrd="0" presId="urn:microsoft.com/office/officeart/2005/8/layout/bProcess2"/>
    <dgm:cxn modelId="{F3BF2A76-36AF-4E0D-A9A5-58F243EB2CFF}" type="presOf" srcId="{42B1193A-2549-4F9C-8CBF-EA79FA607B13}" destId="{0AE98384-9D5A-4781-817B-CE4FE37B2C38}" srcOrd="0" destOrd="0" presId="urn:microsoft.com/office/officeart/2005/8/layout/bProcess2"/>
    <dgm:cxn modelId="{1AD355DD-9A66-4B45-87C4-0C10730FA245}" srcId="{42B1193A-2549-4F9C-8CBF-EA79FA607B13}" destId="{60180D6B-10E5-4A2D-B019-1A0195A39D34}" srcOrd="0" destOrd="0" parTransId="{BDA04EC0-3C50-445C-870A-44B7E572D321}" sibTransId="{FBB4F639-A7A4-475E-A35F-7A27CBD6B6CC}"/>
    <dgm:cxn modelId="{D314BB20-4A7E-4297-8DE7-0E365F776880}" type="presOf" srcId="{FBB4F639-A7A4-475E-A35F-7A27CBD6B6CC}" destId="{59C603B7-49D5-4B6C-BD0C-A48EA90AD769}" srcOrd="0" destOrd="0" presId="urn:microsoft.com/office/officeart/2005/8/layout/bProcess2"/>
    <dgm:cxn modelId="{41F461C0-9122-4928-81E8-6900C6AF4E11}" type="presOf" srcId="{60180D6B-10E5-4A2D-B019-1A0195A39D34}" destId="{8269F54A-85A6-4B9E-AA1B-2DB6C618E40C}" srcOrd="0" destOrd="0" presId="urn:microsoft.com/office/officeart/2005/8/layout/bProcess2"/>
    <dgm:cxn modelId="{2C6ECBD5-7F20-49C4-8E69-305473D69799}" type="presParOf" srcId="{0AE98384-9D5A-4781-817B-CE4FE37B2C38}" destId="{8269F54A-85A6-4B9E-AA1B-2DB6C618E40C}" srcOrd="0" destOrd="0" presId="urn:microsoft.com/office/officeart/2005/8/layout/bProcess2"/>
    <dgm:cxn modelId="{D7B9BDBC-B6E3-40EB-85FB-3005436CA4F8}" type="presParOf" srcId="{0AE98384-9D5A-4781-817B-CE4FE37B2C38}" destId="{59C603B7-49D5-4B6C-BD0C-A48EA90AD769}" srcOrd="1" destOrd="0" presId="urn:microsoft.com/office/officeart/2005/8/layout/bProcess2"/>
    <dgm:cxn modelId="{BDB782D7-358E-46CD-B28B-94DF5D3561E2}" type="presParOf" srcId="{0AE98384-9D5A-4781-817B-CE4FE37B2C38}" destId="{AD3BEDB4-F38C-4DA5-858A-8522426FE75F}"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8BD77-93C7-429B-BB7D-B2B99B3E6D05}"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189178A6-251F-4413-BF78-ECAC756D96DB}">
      <dgm:prSet custT="1"/>
      <dgm:spPr/>
      <dgm:t>
        <a:bodyPr/>
        <a:lstStyle/>
        <a:p>
          <a:r>
            <a:rPr lang="en-GB" sz="1800" b="1" dirty="0"/>
            <a:t>Reading: Worth 50% of the marks.</a:t>
          </a:r>
          <a:endParaRPr lang="en-US" sz="1800" dirty="0"/>
        </a:p>
      </dgm:t>
    </dgm:pt>
    <dgm:pt modelId="{7C9602A2-0630-4995-AA3D-D50BC595E229}" type="parTrans" cxnId="{A6285314-E4F2-4D74-8976-52B06446A180}">
      <dgm:prSet/>
      <dgm:spPr/>
      <dgm:t>
        <a:bodyPr/>
        <a:lstStyle/>
        <a:p>
          <a:endParaRPr lang="en-US"/>
        </a:p>
      </dgm:t>
    </dgm:pt>
    <dgm:pt modelId="{7E1A3B53-A926-4C60-9680-10E73B805FE1}" type="sibTrans" cxnId="{A6285314-E4F2-4D74-8976-52B06446A180}">
      <dgm:prSet/>
      <dgm:spPr/>
      <dgm:t>
        <a:bodyPr/>
        <a:lstStyle/>
        <a:p>
          <a:endParaRPr lang="en-US"/>
        </a:p>
      </dgm:t>
    </dgm:pt>
    <dgm:pt modelId="{FC642703-C806-4BBB-B5B5-2AC46317FB9E}">
      <dgm:prSet custT="1"/>
      <dgm:spPr/>
      <dgm:t>
        <a:bodyPr/>
        <a:lstStyle/>
        <a:p>
          <a:r>
            <a:rPr lang="en-GB" sz="1800" dirty="0"/>
            <a:t>Next, they have to answer </a:t>
          </a:r>
          <a:r>
            <a:rPr lang="en-GB" sz="1800" b="1" dirty="0"/>
            <a:t>4 </a:t>
          </a:r>
          <a:r>
            <a:rPr lang="en-GB" sz="1800" dirty="0"/>
            <a:t>questions which test different reading skills. (</a:t>
          </a:r>
          <a:r>
            <a:rPr lang="en-GB" sz="1800" b="1" dirty="0"/>
            <a:t>45</a:t>
          </a:r>
          <a:r>
            <a:rPr lang="en-GB" sz="1800" dirty="0"/>
            <a:t> Minutes)</a:t>
          </a:r>
          <a:endParaRPr lang="en-US" sz="1800" dirty="0"/>
        </a:p>
      </dgm:t>
    </dgm:pt>
    <dgm:pt modelId="{C59E6402-EFCF-48B2-A74E-DEC2B1FB3AE9}" type="parTrans" cxnId="{F0A5133E-5E66-4A83-B7BF-4FFEC9DAB3C9}">
      <dgm:prSet/>
      <dgm:spPr/>
      <dgm:t>
        <a:bodyPr/>
        <a:lstStyle/>
        <a:p>
          <a:endParaRPr lang="en-US"/>
        </a:p>
      </dgm:t>
    </dgm:pt>
    <dgm:pt modelId="{92BE2233-D234-4CF7-9B3A-F855661E1BA9}" type="sibTrans" cxnId="{F0A5133E-5E66-4A83-B7BF-4FFEC9DAB3C9}">
      <dgm:prSet/>
      <dgm:spPr/>
      <dgm:t>
        <a:bodyPr/>
        <a:lstStyle/>
        <a:p>
          <a:endParaRPr lang="en-US"/>
        </a:p>
      </dgm:t>
    </dgm:pt>
    <dgm:pt modelId="{628D821B-276D-4C1E-9776-47310C826C6C}">
      <dgm:prSet custT="1"/>
      <dgm:spPr/>
      <dgm:t>
        <a:bodyPr/>
        <a:lstStyle/>
        <a:p>
          <a:r>
            <a:rPr lang="en-GB" sz="1600" dirty="0"/>
            <a:t>Students are provided with an extract from a text – usually a short story or the beginning of a novel – and they are given </a:t>
          </a:r>
          <a:r>
            <a:rPr lang="en-GB" sz="1600" b="1" dirty="0"/>
            <a:t>15 minutes </a:t>
          </a:r>
          <a:r>
            <a:rPr lang="en-GB" sz="1600" dirty="0"/>
            <a:t>to actively read and annotate it.</a:t>
          </a:r>
          <a:endParaRPr lang="en-US" sz="1600" dirty="0"/>
        </a:p>
      </dgm:t>
    </dgm:pt>
    <dgm:pt modelId="{EC054485-15BD-4AB6-8F60-43C091A5D1E7}" type="parTrans" cxnId="{1F60794B-0561-4E12-943B-816ED2A83B0D}">
      <dgm:prSet/>
      <dgm:spPr/>
      <dgm:t>
        <a:bodyPr/>
        <a:lstStyle/>
        <a:p>
          <a:endParaRPr lang="en-GB"/>
        </a:p>
      </dgm:t>
    </dgm:pt>
    <dgm:pt modelId="{3B8A8929-7579-4BAB-B5F6-9A804B9BED29}" type="sibTrans" cxnId="{1F60794B-0561-4E12-943B-816ED2A83B0D}">
      <dgm:prSet/>
      <dgm:spPr/>
      <dgm:t>
        <a:bodyPr/>
        <a:lstStyle/>
        <a:p>
          <a:endParaRPr lang="en-GB"/>
        </a:p>
      </dgm:t>
    </dgm:pt>
    <dgm:pt modelId="{2440ECDA-7B09-4D0B-B4CC-EBCE00B88C9F}">
      <dgm:prSet custT="1"/>
      <dgm:spPr/>
      <dgm:t>
        <a:bodyPr/>
        <a:lstStyle/>
        <a:p>
          <a:r>
            <a:rPr lang="en-GB" sz="1200" b="1" dirty="0"/>
            <a:t>Writing: Worth 50% of the marks</a:t>
          </a:r>
        </a:p>
        <a:p>
          <a:r>
            <a:rPr lang="en-GB" sz="1200" dirty="0"/>
            <a:t>Students have a choice of two tasks:  Usually, there is a picture and students are asked to write a description.  Or, they have to write a narrative (story</a:t>
          </a:r>
          <a:r>
            <a:rPr lang="en-GB" sz="1200" i="1" dirty="0"/>
            <a:t>).  Occasionally, the question about the picture will ask them to write a story.  (</a:t>
          </a:r>
          <a:r>
            <a:rPr lang="en-GB" sz="1200" b="1" i="1" dirty="0"/>
            <a:t>45</a:t>
          </a:r>
          <a:r>
            <a:rPr lang="en-GB" sz="1200" i="1" dirty="0"/>
            <a:t> Minutes</a:t>
          </a:r>
          <a:r>
            <a:rPr lang="en-GB" sz="1400" i="1" dirty="0"/>
            <a:t>)</a:t>
          </a:r>
          <a:endParaRPr lang="en-US" sz="1400" dirty="0"/>
        </a:p>
      </dgm:t>
    </dgm:pt>
    <dgm:pt modelId="{348F04C7-E938-467A-ABF8-5858E53F9D28}" type="parTrans" cxnId="{540B9500-A107-4EE6-AD60-AD9A4A1AFE3A}">
      <dgm:prSet/>
      <dgm:spPr/>
      <dgm:t>
        <a:bodyPr/>
        <a:lstStyle/>
        <a:p>
          <a:endParaRPr lang="en-GB"/>
        </a:p>
      </dgm:t>
    </dgm:pt>
    <dgm:pt modelId="{7C018DF5-A141-4AAB-82AB-E8A1BC4285E3}" type="sibTrans" cxnId="{540B9500-A107-4EE6-AD60-AD9A4A1AFE3A}">
      <dgm:prSet/>
      <dgm:spPr/>
      <dgm:t>
        <a:bodyPr/>
        <a:lstStyle/>
        <a:p>
          <a:endParaRPr lang="en-GB"/>
        </a:p>
      </dgm:t>
    </dgm:pt>
    <dgm:pt modelId="{480C53CE-3878-4740-9089-EF4C5C9B89A3}" type="pres">
      <dgm:prSet presAssocID="{D0C8BD77-93C7-429B-BB7D-B2B99B3E6D05}" presName="diagram" presStyleCnt="0">
        <dgm:presLayoutVars>
          <dgm:dir/>
          <dgm:resizeHandles val="exact"/>
        </dgm:presLayoutVars>
      </dgm:prSet>
      <dgm:spPr/>
      <dgm:t>
        <a:bodyPr/>
        <a:lstStyle/>
        <a:p>
          <a:endParaRPr lang="en-US"/>
        </a:p>
      </dgm:t>
    </dgm:pt>
    <dgm:pt modelId="{D5DB73EA-6FD5-4491-B89B-55734E14026F}" type="pres">
      <dgm:prSet presAssocID="{189178A6-251F-4413-BF78-ECAC756D96DB}" presName="node" presStyleLbl="node1" presStyleIdx="0" presStyleCnt="4">
        <dgm:presLayoutVars>
          <dgm:bulletEnabled val="1"/>
        </dgm:presLayoutVars>
      </dgm:prSet>
      <dgm:spPr/>
      <dgm:t>
        <a:bodyPr/>
        <a:lstStyle/>
        <a:p>
          <a:endParaRPr lang="en-US"/>
        </a:p>
      </dgm:t>
    </dgm:pt>
    <dgm:pt modelId="{E17DE0D6-754C-4B8D-B463-0E980ECD5149}" type="pres">
      <dgm:prSet presAssocID="{7E1A3B53-A926-4C60-9680-10E73B805FE1}" presName="sibTrans" presStyleCnt="0"/>
      <dgm:spPr/>
    </dgm:pt>
    <dgm:pt modelId="{079A49F1-9F8D-49DD-BFB4-CBA42C10768E}" type="pres">
      <dgm:prSet presAssocID="{628D821B-276D-4C1E-9776-47310C826C6C}" presName="node" presStyleLbl="node1" presStyleIdx="1" presStyleCnt="4">
        <dgm:presLayoutVars>
          <dgm:bulletEnabled val="1"/>
        </dgm:presLayoutVars>
      </dgm:prSet>
      <dgm:spPr/>
      <dgm:t>
        <a:bodyPr/>
        <a:lstStyle/>
        <a:p>
          <a:endParaRPr lang="en-US"/>
        </a:p>
      </dgm:t>
    </dgm:pt>
    <dgm:pt modelId="{D1FA5282-73A3-4563-99C3-1C8B86434962}" type="pres">
      <dgm:prSet presAssocID="{3B8A8929-7579-4BAB-B5F6-9A804B9BED29}" presName="sibTrans" presStyleCnt="0"/>
      <dgm:spPr/>
    </dgm:pt>
    <dgm:pt modelId="{6B86664A-5D26-422D-9058-D3C25C4F6D4C}" type="pres">
      <dgm:prSet presAssocID="{FC642703-C806-4BBB-B5B5-2AC46317FB9E}" presName="node" presStyleLbl="node1" presStyleIdx="2" presStyleCnt="4" custScaleY="140397">
        <dgm:presLayoutVars>
          <dgm:bulletEnabled val="1"/>
        </dgm:presLayoutVars>
      </dgm:prSet>
      <dgm:spPr/>
      <dgm:t>
        <a:bodyPr/>
        <a:lstStyle/>
        <a:p>
          <a:endParaRPr lang="en-US"/>
        </a:p>
      </dgm:t>
    </dgm:pt>
    <dgm:pt modelId="{C3C2E269-3364-4D4F-A22B-E56B20543038}" type="pres">
      <dgm:prSet presAssocID="{92BE2233-D234-4CF7-9B3A-F855661E1BA9}" presName="sibTrans" presStyleCnt="0"/>
      <dgm:spPr/>
    </dgm:pt>
    <dgm:pt modelId="{836F763F-A199-4128-8DA9-02DA3207EBC8}" type="pres">
      <dgm:prSet presAssocID="{2440ECDA-7B09-4D0B-B4CC-EBCE00B88C9F}" presName="node" presStyleLbl="node1" presStyleIdx="3" presStyleCnt="4" custScaleY="136788">
        <dgm:presLayoutVars>
          <dgm:bulletEnabled val="1"/>
        </dgm:presLayoutVars>
      </dgm:prSet>
      <dgm:spPr/>
      <dgm:t>
        <a:bodyPr/>
        <a:lstStyle/>
        <a:p>
          <a:endParaRPr lang="en-US"/>
        </a:p>
      </dgm:t>
    </dgm:pt>
  </dgm:ptLst>
  <dgm:cxnLst>
    <dgm:cxn modelId="{A6285314-E4F2-4D74-8976-52B06446A180}" srcId="{D0C8BD77-93C7-429B-BB7D-B2B99B3E6D05}" destId="{189178A6-251F-4413-BF78-ECAC756D96DB}" srcOrd="0" destOrd="0" parTransId="{7C9602A2-0630-4995-AA3D-D50BC595E229}" sibTransId="{7E1A3B53-A926-4C60-9680-10E73B805FE1}"/>
    <dgm:cxn modelId="{8793004A-BAA2-48A7-9A1C-AE0E44DD3F25}" type="presOf" srcId="{189178A6-251F-4413-BF78-ECAC756D96DB}" destId="{D5DB73EA-6FD5-4491-B89B-55734E14026F}" srcOrd="0" destOrd="0" presId="urn:microsoft.com/office/officeart/2005/8/layout/default"/>
    <dgm:cxn modelId="{2EA60306-38CA-4409-8676-CE785C70E807}" type="presOf" srcId="{2440ECDA-7B09-4D0B-B4CC-EBCE00B88C9F}" destId="{836F763F-A199-4128-8DA9-02DA3207EBC8}" srcOrd="0" destOrd="0" presId="urn:microsoft.com/office/officeart/2005/8/layout/default"/>
    <dgm:cxn modelId="{F0A5133E-5E66-4A83-B7BF-4FFEC9DAB3C9}" srcId="{D0C8BD77-93C7-429B-BB7D-B2B99B3E6D05}" destId="{FC642703-C806-4BBB-B5B5-2AC46317FB9E}" srcOrd="2" destOrd="0" parTransId="{C59E6402-EFCF-48B2-A74E-DEC2B1FB3AE9}" sibTransId="{92BE2233-D234-4CF7-9B3A-F855661E1BA9}"/>
    <dgm:cxn modelId="{3F5C379C-95AC-43D2-81D5-D90A3B83323D}" type="presOf" srcId="{D0C8BD77-93C7-429B-BB7D-B2B99B3E6D05}" destId="{480C53CE-3878-4740-9089-EF4C5C9B89A3}" srcOrd="0" destOrd="0" presId="urn:microsoft.com/office/officeart/2005/8/layout/default"/>
    <dgm:cxn modelId="{540B9500-A107-4EE6-AD60-AD9A4A1AFE3A}" srcId="{D0C8BD77-93C7-429B-BB7D-B2B99B3E6D05}" destId="{2440ECDA-7B09-4D0B-B4CC-EBCE00B88C9F}" srcOrd="3" destOrd="0" parTransId="{348F04C7-E938-467A-ABF8-5858E53F9D28}" sibTransId="{7C018DF5-A141-4AAB-82AB-E8A1BC4285E3}"/>
    <dgm:cxn modelId="{43491E8D-352C-400E-9981-FB650E1DAB93}" type="presOf" srcId="{628D821B-276D-4C1E-9776-47310C826C6C}" destId="{079A49F1-9F8D-49DD-BFB4-CBA42C10768E}" srcOrd="0" destOrd="0" presId="urn:microsoft.com/office/officeart/2005/8/layout/default"/>
    <dgm:cxn modelId="{1F60794B-0561-4E12-943B-816ED2A83B0D}" srcId="{D0C8BD77-93C7-429B-BB7D-B2B99B3E6D05}" destId="{628D821B-276D-4C1E-9776-47310C826C6C}" srcOrd="1" destOrd="0" parTransId="{EC054485-15BD-4AB6-8F60-43C091A5D1E7}" sibTransId="{3B8A8929-7579-4BAB-B5F6-9A804B9BED29}"/>
    <dgm:cxn modelId="{2B46A684-B00D-41FE-A043-54F2E2946C28}" type="presOf" srcId="{FC642703-C806-4BBB-B5B5-2AC46317FB9E}" destId="{6B86664A-5D26-422D-9058-D3C25C4F6D4C}" srcOrd="0" destOrd="0" presId="urn:microsoft.com/office/officeart/2005/8/layout/default"/>
    <dgm:cxn modelId="{CB9116A0-B523-4009-954D-52EF8398F294}" type="presParOf" srcId="{480C53CE-3878-4740-9089-EF4C5C9B89A3}" destId="{D5DB73EA-6FD5-4491-B89B-55734E14026F}" srcOrd="0" destOrd="0" presId="urn:microsoft.com/office/officeart/2005/8/layout/default"/>
    <dgm:cxn modelId="{83B20380-58BB-471E-8D6C-5F30D745AD59}" type="presParOf" srcId="{480C53CE-3878-4740-9089-EF4C5C9B89A3}" destId="{E17DE0D6-754C-4B8D-B463-0E980ECD5149}" srcOrd="1" destOrd="0" presId="urn:microsoft.com/office/officeart/2005/8/layout/default"/>
    <dgm:cxn modelId="{46BAE283-6EB1-4B10-AB0D-AA8A315BE988}" type="presParOf" srcId="{480C53CE-3878-4740-9089-EF4C5C9B89A3}" destId="{079A49F1-9F8D-49DD-BFB4-CBA42C10768E}" srcOrd="2" destOrd="0" presId="urn:microsoft.com/office/officeart/2005/8/layout/default"/>
    <dgm:cxn modelId="{035E2004-E7AE-4B57-8068-D8DA99764ED7}" type="presParOf" srcId="{480C53CE-3878-4740-9089-EF4C5C9B89A3}" destId="{D1FA5282-73A3-4563-99C3-1C8B86434962}" srcOrd="3" destOrd="0" presId="urn:microsoft.com/office/officeart/2005/8/layout/default"/>
    <dgm:cxn modelId="{0CAF668F-7671-4769-93C8-AC69F9D73E5C}" type="presParOf" srcId="{480C53CE-3878-4740-9089-EF4C5C9B89A3}" destId="{6B86664A-5D26-422D-9058-D3C25C4F6D4C}" srcOrd="4" destOrd="0" presId="urn:microsoft.com/office/officeart/2005/8/layout/default"/>
    <dgm:cxn modelId="{AFAD2513-03D0-442F-A78D-6BE9C874386F}" type="presParOf" srcId="{480C53CE-3878-4740-9089-EF4C5C9B89A3}" destId="{C3C2E269-3364-4D4F-A22B-E56B20543038}" srcOrd="5" destOrd="0" presId="urn:microsoft.com/office/officeart/2005/8/layout/default"/>
    <dgm:cxn modelId="{3E7CBD4B-E8FC-4734-AD3A-9207E29B5CD7}" type="presParOf" srcId="{480C53CE-3878-4740-9089-EF4C5C9B89A3}" destId="{836F763F-A199-4128-8DA9-02DA3207EBC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B1193A-2549-4F9C-8CBF-EA79FA607B13}" type="doc">
      <dgm:prSet loTypeId="urn:microsoft.com/office/officeart/2005/8/layout/bProcess2" loCatId="process" qsTypeId="urn:microsoft.com/office/officeart/2005/8/quickstyle/simple3" qsCatId="simple" csTypeId="urn:microsoft.com/office/officeart/2005/8/colors/accent2_2" csCatId="accent2" phldr="1"/>
      <dgm:spPr/>
      <dgm:t>
        <a:bodyPr/>
        <a:lstStyle/>
        <a:p>
          <a:endParaRPr lang="en-US"/>
        </a:p>
      </dgm:t>
    </dgm:pt>
    <dgm:pt modelId="{60180D6B-10E5-4A2D-B019-1A0195A39D34}">
      <dgm:prSet/>
      <dgm:spPr/>
      <dgm:t>
        <a:bodyPr/>
        <a:lstStyle/>
        <a:p>
          <a:r>
            <a:rPr lang="en-GB" b="1" dirty="0"/>
            <a:t>Paper 2:  </a:t>
          </a:r>
          <a:r>
            <a:rPr lang="en-GB" dirty="0"/>
            <a:t>Writers’ Viewpoints and Perspectives</a:t>
          </a:r>
          <a:endParaRPr lang="en-US" dirty="0"/>
        </a:p>
      </dgm:t>
    </dgm:pt>
    <dgm:pt modelId="{BDA04EC0-3C50-445C-870A-44B7E572D321}" type="parTrans" cxnId="{1AD355DD-9A66-4B45-87C4-0C10730FA245}">
      <dgm:prSet/>
      <dgm:spPr/>
      <dgm:t>
        <a:bodyPr/>
        <a:lstStyle/>
        <a:p>
          <a:endParaRPr lang="en-US"/>
        </a:p>
      </dgm:t>
    </dgm:pt>
    <dgm:pt modelId="{FBB4F639-A7A4-475E-A35F-7A27CBD6B6CC}" type="sibTrans" cxnId="{1AD355DD-9A66-4B45-87C4-0C10730FA245}">
      <dgm:prSet/>
      <dgm:spPr/>
      <dgm:t>
        <a:bodyPr/>
        <a:lstStyle/>
        <a:p>
          <a:endParaRPr lang="en-US"/>
        </a:p>
      </dgm:t>
    </dgm:pt>
    <dgm:pt modelId="{D32F6F1F-7673-40F8-8023-CB4B3B50AF46}">
      <dgm:prSet/>
      <dgm:spPr/>
      <dgm:t>
        <a:bodyPr/>
        <a:lstStyle/>
        <a:p>
          <a:r>
            <a:rPr lang="en-GB" b="1" dirty="0"/>
            <a:t>50% </a:t>
          </a:r>
          <a:r>
            <a:rPr lang="en-GB" dirty="0"/>
            <a:t>of GCSE English Language.</a:t>
          </a:r>
          <a:endParaRPr lang="en-US" dirty="0"/>
        </a:p>
      </dgm:t>
    </dgm:pt>
    <dgm:pt modelId="{30911CED-DEEB-422B-86D7-281FCBABC6E7}" type="parTrans" cxnId="{4C0535B2-5A00-4B7F-BE0B-54AFC1D527C7}">
      <dgm:prSet/>
      <dgm:spPr/>
      <dgm:t>
        <a:bodyPr/>
        <a:lstStyle/>
        <a:p>
          <a:endParaRPr lang="en-US"/>
        </a:p>
      </dgm:t>
    </dgm:pt>
    <dgm:pt modelId="{20448B3F-039A-4E77-A388-B0D79F980973}" type="sibTrans" cxnId="{4C0535B2-5A00-4B7F-BE0B-54AFC1D527C7}">
      <dgm:prSet/>
      <dgm:spPr/>
      <dgm:t>
        <a:bodyPr/>
        <a:lstStyle/>
        <a:p>
          <a:endParaRPr lang="en-US"/>
        </a:p>
      </dgm:t>
    </dgm:pt>
    <dgm:pt modelId="{0AE98384-9D5A-4781-817B-CE4FE37B2C38}" type="pres">
      <dgm:prSet presAssocID="{42B1193A-2549-4F9C-8CBF-EA79FA607B13}" presName="diagram" presStyleCnt="0">
        <dgm:presLayoutVars>
          <dgm:dir/>
          <dgm:resizeHandles/>
        </dgm:presLayoutVars>
      </dgm:prSet>
      <dgm:spPr/>
      <dgm:t>
        <a:bodyPr/>
        <a:lstStyle/>
        <a:p>
          <a:endParaRPr lang="en-US"/>
        </a:p>
      </dgm:t>
    </dgm:pt>
    <dgm:pt modelId="{8269F54A-85A6-4B9E-AA1B-2DB6C618E40C}" type="pres">
      <dgm:prSet presAssocID="{60180D6B-10E5-4A2D-B019-1A0195A39D34}" presName="firstNode" presStyleLbl="node1" presStyleIdx="0" presStyleCnt="2">
        <dgm:presLayoutVars>
          <dgm:bulletEnabled val="1"/>
        </dgm:presLayoutVars>
      </dgm:prSet>
      <dgm:spPr/>
      <dgm:t>
        <a:bodyPr/>
        <a:lstStyle/>
        <a:p>
          <a:endParaRPr lang="en-US"/>
        </a:p>
      </dgm:t>
    </dgm:pt>
    <dgm:pt modelId="{59C603B7-49D5-4B6C-BD0C-A48EA90AD769}" type="pres">
      <dgm:prSet presAssocID="{FBB4F639-A7A4-475E-A35F-7A27CBD6B6CC}" presName="sibTrans" presStyleLbl="sibTrans2D1" presStyleIdx="0" presStyleCnt="1"/>
      <dgm:spPr/>
      <dgm:t>
        <a:bodyPr/>
        <a:lstStyle/>
        <a:p>
          <a:endParaRPr lang="en-US"/>
        </a:p>
      </dgm:t>
    </dgm:pt>
    <dgm:pt modelId="{AD3BEDB4-F38C-4DA5-858A-8522426FE75F}" type="pres">
      <dgm:prSet presAssocID="{D32F6F1F-7673-40F8-8023-CB4B3B50AF46}" presName="lastNode" presStyleLbl="node1" presStyleIdx="1" presStyleCnt="2">
        <dgm:presLayoutVars>
          <dgm:bulletEnabled val="1"/>
        </dgm:presLayoutVars>
      </dgm:prSet>
      <dgm:spPr/>
      <dgm:t>
        <a:bodyPr/>
        <a:lstStyle/>
        <a:p>
          <a:endParaRPr lang="en-US"/>
        </a:p>
      </dgm:t>
    </dgm:pt>
  </dgm:ptLst>
  <dgm:cxnLst>
    <dgm:cxn modelId="{AC1C1E95-CAB9-4F45-B88A-11B50ACE7EA1}" type="presOf" srcId="{42B1193A-2549-4F9C-8CBF-EA79FA607B13}" destId="{0AE98384-9D5A-4781-817B-CE4FE37B2C38}" srcOrd="0" destOrd="0" presId="urn:microsoft.com/office/officeart/2005/8/layout/bProcess2"/>
    <dgm:cxn modelId="{4C0535B2-5A00-4B7F-BE0B-54AFC1D527C7}" srcId="{42B1193A-2549-4F9C-8CBF-EA79FA607B13}" destId="{D32F6F1F-7673-40F8-8023-CB4B3B50AF46}" srcOrd="1" destOrd="0" parTransId="{30911CED-DEEB-422B-86D7-281FCBABC6E7}" sibTransId="{20448B3F-039A-4E77-A388-B0D79F980973}"/>
    <dgm:cxn modelId="{B4BE9BAC-959A-4CAF-8FAE-61820E2819C2}" type="presOf" srcId="{60180D6B-10E5-4A2D-B019-1A0195A39D34}" destId="{8269F54A-85A6-4B9E-AA1B-2DB6C618E40C}" srcOrd="0" destOrd="0" presId="urn:microsoft.com/office/officeart/2005/8/layout/bProcess2"/>
    <dgm:cxn modelId="{1AD355DD-9A66-4B45-87C4-0C10730FA245}" srcId="{42B1193A-2549-4F9C-8CBF-EA79FA607B13}" destId="{60180D6B-10E5-4A2D-B019-1A0195A39D34}" srcOrd="0" destOrd="0" parTransId="{BDA04EC0-3C50-445C-870A-44B7E572D321}" sibTransId="{FBB4F639-A7A4-475E-A35F-7A27CBD6B6CC}"/>
    <dgm:cxn modelId="{5F311472-D269-4F32-B188-32C19AB762A0}" type="presOf" srcId="{D32F6F1F-7673-40F8-8023-CB4B3B50AF46}" destId="{AD3BEDB4-F38C-4DA5-858A-8522426FE75F}" srcOrd="0" destOrd="0" presId="urn:microsoft.com/office/officeart/2005/8/layout/bProcess2"/>
    <dgm:cxn modelId="{73912227-91DB-445A-937A-663301282A66}" type="presOf" srcId="{FBB4F639-A7A4-475E-A35F-7A27CBD6B6CC}" destId="{59C603B7-49D5-4B6C-BD0C-A48EA90AD769}" srcOrd="0" destOrd="0" presId="urn:microsoft.com/office/officeart/2005/8/layout/bProcess2"/>
    <dgm:cxn modelId="{524C9913-05E6-4F2A-92BE-4DEC6596679C}" type="presParOf" srcId="{0AE98384-9D5A-4781-817B-CE4FE37B2C38}" destId="{8269F54A-85A6-4B9E-AA1B-2DB6C618E40C}" srcOrd="0" destOrd="0" presId="urn:microsoft.com/office/officeart/2005/8/layout/bProcess2"/>
    <dgm:cxn modelId="{B7306AEF-7B78-4874-8D7B-43B6C863F437}" type="presParOf" srcId="{0AE98384-9D5A-4781-817B-CE4FE37B2C38}" destId="{59C603B7-49D5-4B6C-BD0C-A48EA90AD769}" srcOrd="1" destOrd="0" presId="urn:microsoft.com/office/officeart/2005/8/layout/bProcess2"/>
    <dgm:cxn modelId="{E77A9EAF-C44B-44D3-88F5-E33E6A8364E1}" type="presParOf" srcId="{0AE98384-9D5A-4781-817B-CE4FE37B2C38}" destId="{AD3BEDB4-F38C-4DA5-858A-8522426FE75F}"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C8BD77-93C7-429B-BB7D-B2B99B3E6D05}"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189178A6-251F-4413-BF78-ECAC756D96DB}">
      <dgm:prSet/>
      <dgm:spPr/>
      <dgm:t>
        <a:bodyPr/>
        <a:lstStyle/>
        <a:p>
          <a:r>
            <a:rPr lang="en-GB" b="1"/>
            <a:t>Reading: Worth 50% of the marks.</a:t>
          </a:r>
          <a:endParaRPr lang="en-US"/>
        </a:p>
      </dgm:t>
    </dgm:pt>
    <dgm:pt modelId="{7C9602A2-0630-4995-AA3D-D50BC595E229}" type="parTrans" cxnId="{A6285314-E4F2-4D74-8976-52B06446A180}">
      <dgm:prSet/>
      <dgm:spPr/>
      <dgm:t>
        <a:bodyPr/>
        <a:lstStyle/>
        <a:p>
          <a:endParaRPr lang="en-US"/>
        </a:p>
      </dgm:t>
    </dgm:pt>
    <dgm:pt modelId="{7E1A3B53-A926-4C60-9680-10E73B805FE1}" type="sibTrans" cxnId="{A6285314-E4F2-4D74-8976-52B06446A180}">
      <dgm:prSet/>
      <dgm:spPr/>
      <dgm:t>
        <a:bodyPr/>
        <a:lstStyle/>
        <a:p>
          <a:endParaRPr lang="en-US"/>
        </a:p>
      </dgm:t>
    </dgm:pt>
    <dgm:pt modelId="{2F8A37C0-1477-452A-9587-979B553926B2}">
      <dgm:prSet/>
      <dgm:spPr/>
      <dgm:t>
        <a:bodyPr/>
        <a:lstStyle/>
        <a:p>
          <a:r>
            <a:rPr lang="en-GB" dirty="0"/>
            <a:t>Students are given </a:t>
          </a:r>
          <a:r>
            <a:rPr lang="en-GB" b="1" dirty="0"/>
            <a:t>15 </a:t>
          </a:r>
          <a:r>
            <a:rPr lang="en-GB" dirty="0"/>
            <a:t>minutes to </a:t>
          </a:r>
          <a:r>
            <a:rPr lang="en-GB" b="1" dirty="0"/>
            <a:t>actively</a:t>
          </a:r>
          <a:r>
            <a:rPr lang="en-GB" dirty="0"/>
            <a:t> read two non-fiction extracts.  One is usually a Nineteenth Century text and one is more modern.</a:t>
          </a:r>
          <a:endParaRPr lang="en-US" dirty="0"/>
        </a:p>
      </dgm:t>
    </dgm:pt>
    <dgm:pt modelId="{AE983177-5A92-45A9-81F4-7294125972B4}" type="parTrans" cxnId="{4674CC0C-0100-4D98-B79A-2BDE8BC8A499}">
      <dgm:prSet/>
      <dgm:spPr/>
      <dgm:t>
        <a:bodyPr/>
        <a:lstStyle/>
        <a:p>
          <a:endParaRPr lang="en-US"/>
        </a:p>
      </dgm:t>
    </dgm:pt>
    <dgm:pt modelId="{0AF5C6B9-AEC0-4DF0-85B2-53C1D672143C}" type="sibTrans" cxnId="{4674CC0C-0100-4D98-B79A-2BDE8BC8A499}">
      <dgm:prSet/>
      <dgm:spPr/>
      <dgm:t>
        <a:bodyPr/>
        <a:lstStyle/>
        <a:p>
          <a:endParaRPr lang="en-US"/>
        </a:p>
      </dgm:t>
    </dgm:pt>
    <dgm:pt modelId="{FC642703-C806-4BBB-B5B5-2AC46317FB9E}">
      <dgm:prSet/>
      <dgm:spPr/>
      <dgm:t>
        <a:bodyPr/>
        <a:lstStyle/>
        <a:p>
          <a:r>
            <a:rPr lang="en-GB"/>
            <a:t>Next, they have to answer </a:t>
          </a:r>
          <a:r>
            <a:rPr lang="en-GB" b="1"/>
            <a:t>4 </a:t>
          </a:r>
          <a:r>
            <a:rPr lang="en-GB"/>
            <a:t>questions which test different reading skills. (</a:t>
          </a:r>
          <a:r>
            <a:rPr lang="en-GB" b="1"/>
            <a:t>45</a:t>
          </a:r>
          <a:r>
            <a:rPr lang="en-GB"/>
            <a:t> Minutes)</a:t>
          </a:r>
          <a:endParaRPr lang="en-US"/>
        </a:p>
      </dgm:t>
    </dgm:pt>
    <dgm:pt modelId="{C59E6402-EFCF-48B2-A74E-DEC2B1FB3AE9}" type="parTrans" cxnId="{F0A5133E-5E66-4A83-B7BF-4FFEC9DAB3C9}">
      <dgm:prSet/>
      <dgm:spPr/>
      <dgm:t>
        <a:bodyPr/>
        <a:lstStyle/>
        <a:p>
          <a:endParaRPr lang="en-US"/>
        </a:p>
      </dgm:t>
    </dgm:pt>
    <dgm:pt modelId="{92BE2233-D234-4CF7-9B3A-F855661E1BA9}" type="sibTrans" cxnId="{F0A5133E-5E66-4A83-B7BF-4FFEC9DAB3C9}">
      <dgm:prSet/>
      <dgm:spPr/>
      <dgm:t>
        <a:bodyPr/>
        <a:lstStyle/>
        <a:p>
          <a:endParaRPr lang="en-US"/>
        </a:p>
      </dgm:t>
    </dgm:pt>
    <dgm:pt modelId="{65BB544E-8CB0-40B8-A26C-90254CC5527F}">
      <dgm:prSet/>
      <dgm:spPr/>
      <dgm:t>
        <a:bodyPr/>
        <a:lstStyle/>
        <a:p>
          <a:r>
            <a:rPr lang="en-GB" b="1"/>
            <a:t>Writing: Worth 50% of the marks.</a:t>
          </a:r>
          <a:endParaRPr lang="en-US"/>
        </a:p>
      </dgm:t>
    </dgm:pt>
    <dgm:pt modelId="{2748BB28-2066-4C92-81B9-43BB6F6A503D}" type="parTrans" cxnId="{664E3F65-D3DF-45C6-94B9-671243DD047B}">
      <dgm:prSet/>
      <dgm:spPr/>
      <dgm:t>
        <a:bodyPr/>
        <a:lstStyle/>
        <a:p>
          <a:endParaRPr lang="en-US"/>
        </a:p>
      </dgm:t>
    </dgm:pt>
    <dgm:pt modelId="{3C27A86F-C70C-400C-B74E-B769D6839AAE}" type="sibTrans" cxnId="{664E3F65-D3DF-45C6-94B9-671243DD047B}">
      <dgm:prSet/>
      <dgm:spPr/>
      <dgm:t>
        <a:bodyPr/>
        <a:lstStyle/>
        <a:p>
          <a:endParaRPr lang="en-US"/>
        </a:p>
      </dgm:t>
    </dgm:pt>
    <dgm:pt modelId="{033EC04C-9273-40F5-A46C-B0E38D506230}">
      <dgm:prSet/>
      <dgm:spPr/>
      <dgm:t>
        <a:bodyPr/>
        <a:lstStyle/>
        <a:p>
          <a:r>
            <a:rPr lang="en-GB"/>
            <a:t>Students are required to write a non-fiction response to a given statement. (</a:t>
          </a:r>
          <a:r>
            <a:rPr lang="en-GB" b="1"/>
            <a:t>45</a:t>
          </a:r>
          <a:r>
            <a:rPr lang="en-GB"/>
            <a:t> Minutes)</a:t>
          </a:r>
          <a:endParaRPr lang="en-US"/>
        </a:p>
      </dgm:t>
    </dgm:pt>
    <dgm:pt modelId="{6C8BE692-6017-4D75-8DBC-F7317701CCEB}" type="parTrans" cxnId="{595301CF-570F-408F-9E6E-99EFA4B907AF}">
      <dgm:prSet/>
      <dgm:spPr/>
      <dgm:t>
        <a:bodyPr/>
        <a:lstStyle/>
        <a:p>
          <a:endParaRPr lang="en-US"/>
        </a:p>
      </dgm:t>
    </dgm:pt>
    <dgm:pt modelId="{5A8D03D3-3B75-49E1-8DFA-332CA0E6F4B1}" type="sibTrans" cxnId="{595301CF-570F-408F-9E6E-99EFA4B907AF}">
      <dgm:prSet/>
      <dgm:spPr/>
      <dgm:t>
        <a:bodyPr/>
        <a:lstStyle/>
        <a:p>
          <a:endParaRPr lang="en-US"/>
        </a:p>
      </dgm:t>
    </dgm:pt>
    <dgm:pt modelId="{480C53CE-3878-4740-9089-EF4C5C9B89A3}" type="pres">
      <dgm:prSet presAssocID="{D0C8BD77-93C7-429B-BB7D-B2B99B3E6D05}" presName="diagram" presStyleCnt="0">
        <dgm:presLayoutVars>
          <dgm:dir/>
          <dgm:resizeHandles val="exact"/>
        </dgm:presLayoutVars>
      </dgm:prSet>
      <dgm:spPr/>
      <dgm:t>
        <a:bodyPr/>
        <a:lstStyle/>
        <a:p>
          <a:endParaRPr lang="en-US"/>
        </a:p>
      </dgm:t>
    </dgm:pt>
    <dgm:pt modelId="{D5DB73EA-6FD5-4491-B89B-55734E14026F}" type="pres">
      <dgm:prSet presAssocID="{189178A6-251F-4413-BF78-ECAC756D96DB}" presName="node" presStyleLbl="node1" presStyleIdx="0" presStyleCnt="4">
        <dgm:presLayoutVars>
          <dgm:bulletEnabled val="1"/>
        </dgm:presLayoutVars>
      </dgm:prSet>
      <dgm:spPr/>
      <dgm:t>
        <a:bodyPr/>
        <a:lstStyle/>
        <a:p>
          <a:endParaRPr lang="en-US"/>
        </a:p>
      </dgm:t>
    </dgm:pt>
    <dgm:pt modelId="{E17DE0D6-754C-4B8D-B463-0E980ECD5149}" type="pres">
      <dgm:prSet presAssocID="{7E1A3B53-A926-4C60-9680-10E73B805FE1}" presName="sibTrans" presStyleCnt="0"/>
      <dgm:spPr/>
    </dgm:pt>
    <dgm:pt modelId="{6E4D8A37-2E94-48D0-A1CA-F12829D263C7}" type="pres">
      <dgm:prSet presAssocID="{2F8A37C0-1477-452A-9587-979B553926B2}" presName="node" presStyleLbl="node1" presStyleIdx="1" presStyleCnt="4">
        <dgm:presLayoutVars>
          <dgm:bulletEnabled val="1"/>
        </dgm:presLayoutVars>
      </dgm:prSet>
      <dgm:spPr/>
      <dgm:t>
        <a:bodyPr/>
        <a:lstStyle/>
        <a:p>
          <a:endParaRPr lang="en-US"/>
        </a:p>
      </dgm:t>
    </dgm:pt>
    <dgm:pt modelId="{96FA29C8-8368-478A-B24F-E166D519C0C1}" type="pres">
      <dgm:prSet presAssocID="{0AF5C6B9-AEC0-4DF0-85B2-53C1D672143C}" presName="sibTrans" presStyleCnt="0"/>
      <dgm:spPr/>
    </dgm:pt>
    <dgm:pt modelId="{6B86664A-5D26-422D-9058-D3C25C4F6D4C}" type="pres">
      <dgm:prSet presAssocID="{FC642703-C806-4BBB-B5B5-2AC46317FB9E}" presName="node" presStyleLbl="node1" presStyleIdx="2" presStyleCnt="4">
        <dgm:presLayoutVars>
          <dgm:bulletEnabled val="1"/>
        </dgm:presLayoutVars>
      </dgm:prSet>
      <dgm:spPr/>
      <dgm:t>
        <a:bodyPr/>
        <a:lstStyle/>
        <a:p>
          <a:endParaRPr lang="en-US"/>
        </a:p>
      </dgm:t>
    </dgm:pt>
    <dgm:pt modelId="{C3C2E269-3364-4D4F-A22B-E56B20543038}" type="pres">
      <dgm:prSet presAssocID="{92BE2233-D234-4CF7-9B3A-F855661E1BA9}" presName="sibTrans" presStyleCnt="0"/>
      <dgm:spPr/>
    </dgm:pt>
    <dgm:pt modelId="{F511D0F5-33A0-410B-BAD1-AF1CBB80CE1E}" type="pres">
      <dgm:prSet presAssocID="{033EC04C-9273-40F5-A46C-B0E38D506230}" presName="node" presStyleLbl="node1" presStyleIdx="3" presStyleCnt="4">
        <dgm:presLayoutVars>
          <dgm:bulletEnabled val="1"/>
        </dgm:presLayoutVars>
      </dgm:prSet>
      <dgm:spPr/>
      <dgm:t>
        <a:bodyPr/>
        <a:lstStyle/>
        <a:p>
          <a:endParaRPr lang="en-US"/>
        </a:p>
      </dgm:t>
    </dgm:pt>
  </dgm:ptLst>
  <dgm:cxnLst>
    <dgm:cxn modelId="{664E3F65-D3DF-45C6-94B9-671243DD047B}" srcId="{FC642703-C806-4BBB-B5B5-2AC46317FB9E}" destId="{65BB544E-8CB0-40B8-A26C-90254CC5527F}" srcOrd="0" destOrd="0" parTransId="{2748BB28-2066-4C92-81B9-43BB6F6A503D}" sibTransId="{3C27A86F-C70C-400C-B74E-B769D6839AAE}"/>
    <dgm:cxn modelId="{A6285314-E4F2-4D74-8976-52B06446A180}" srcId="{D0C8BD77-93C7-429B-BB7D-B2B99B3E6D05}" destId="{189178A6-251F-4413-BF78-ECAC756D96DB}" srcOrd="0" destOrd="0" parTransId="{7C9602A2-0630-4995-AA3D-D50BC595E229}" sibTransId="{7E1A3B53-A926-4C60-9680-10E73B805FE1}"/>
    <dgm:cxn modelId="{8793004A-BAA2-48A7-9A1C-AE0E44DD3F25}" type="presOf" srcId="{189178A6-251F-4413-BF78-ECAC756D96DB}" destId="{D5DB73EA-6FD5-4491-B89B-55734E14026F}" srcOrd="0" destOrd="0" presId="urn:microsoft.com/office/officeart/2005/8/layout/default"/>
    <dgm:cxn modelId="{4674CC0C-0100-4D98-B79A-2BDE8BC8A499}" srcId="{D0C8BD77-93C7-429B-BB7D-B2B99B3E6D05}" destId="{2F8A37C0-1477-452A-9587-979B553926B2}" srcOrd="1" destOrd="0" parTransId="{AE983177-5A92-45A9-81F4-7294125972B4}" sibTransId="{0AF5C6B9-AEC0-4DF0-85B2-53C1D672143C}"/>
    <dgm:cxn modelId="{F0A5133E-5E66-4A83-B7BF-4FFEC9DAB3C9}" srcId="{D0C8BD77-93C7-429B-BB7D-B2B99B3E6D05}" destId="{FC642703-C806-4BBB-B5B5-2AC46317FB9E}" srcOrd="2" destOrd="0" parTransId="{C59E6402-EFCF-48B2-A74E-DEC2B1FB3AE9}" sibTransId="{92BE2233-D234-4CF7-9B3A-F855661E1BA9}"/>
    <dgm:cxn modelId="{3F5C379C-95AC-43D2-81D5-D90A3B83323D}" type="presOf" srcId="{D0C8BD77-93C7-429B-BB7D-B2B99B3E6D05}" destId="{480C53CE-3878-4740-9089-EF4C5C9B89A3}" srcOrd="0" destOrd="0" presId="urn:microsoft.com/office/officeart/2005/8/layout/default"/>
    <dgm:cxn modelId="{09F98329-AE74-4DA9-A2D5-D37542CCB4A7}" type="presOf" srcId="{033EC04C-9273-40F5-A46C-B0E38D506230}" destId="{F511D0F5-33A0-410B-BAD1-AF1CBB80CE1E}" srcOrd="0" destOrd="0" presId="urn:microsoft.com/office/officeart/2005/8/layout/default"/>
    <dgm:cxn modelId="{55312D4C-625F-4979-BB7B-7CBE7D2EBABF}" type="presOf" srcId="{65BB544E-8CB0-40B8-A26C-90254CC5527F}" destId="{6B86664A-5D26-422D-9058-D3C25C4F6D4C}" srcOrd="0" destOrd="1" presId="urn:microsoft.com/office/officeart/2005/8/layout/default"/>
    <dgm:cxn modelId="{3A783892-F0C4-434F-B0DA-9B9EE9FB743E}" type="presOf" srcId="{2F8A37C0-1477-452A-9587-979B553926B2}" destId="{6E4D8A37-2E94-48D0-A1CA-F12829D263C7}" srcOrd="0" destOrd="0" presId="urn:microsoft.com/office/officeart/2005/8/layout/default"/>
    <dgm:cxn modelId="{595301CF-570F-408F-9E6E-99EFA4B907AF}" srcId="{D0C8BD77-93C7-429B-BB7D-B2B99B3E6D05}" destId="{033EC04C-9273-40F5-A46C-B0E38D506230}" srcOrd="3" destOrd="0" parTransId="{6C8BE692-6017-4D75-8DBC-F7317701CCEB}" sibTransId="{5A8D03D3-3B75-49E1-8DFA-332CA0E6F4B1}"/>
    <dgm:cxn modelId="{2B46A684-B00D-41FE-A043-54F2E2946C28}" type="presOf" srcId="{FC642703-C806-4BBB-B5B5-2AC46317FB9E}" destId="{6B86664A-5D26-422D-9058-D3C25C4F6D4C}" srcOrd="0" destOrd="0" presId="urn:microsoft.com/office/officeart/2005/8/layout/default"/>
    <dgm:cxn modelId="{CB9116A0-B523-4009-954D-52EF8398F294}" type="presParOf" srcId="{480C53CE-3878-4740-9089-EF4C5C9B89A3}" destId="{D5DB73EA-6FD5-4491-B89B-55734E14026F}" srcOrd="0" destOrd="0" presId="urn:microsoft.com/office/officeart/2005/8/layout/default"/>
    <dgm:cxn modelId="{83B20380-58BB-471E-8D6C-5F30D745AD59}" type="presParOf" srcId="{480C53CE-3878-4740-9089-EF4C5C9B89A3}" destId="{E17DE0D6-754C-4B8D-B463-0E980ECD5149}" srcOrd="1" destOrd="0" presId="urn:microsoft.com/office/officeart/2005/8/layout/default"/>
    <dgm:cxn modelId="{F269038E-1567-46D3-81DE-EE7DFBB70E76}" type="presParOf" srcId="{480C53CE-3878-4740-9089-EF4C5C9B89A3}" destId="{6E4D8A37-2E94-48D0-A1CA-F12829D263C7}" srcOrd="2" destOrd="0" presId="urn:microsoft.com/office/officeart/2005/8/layout/default"/>
    <dgm:cxn modelId="{706B7028-FB9A-4A74-A1D1-B07FFD85EB4B}" type="presParOf" srcId="{480C53CE-3878-4740-9089-EF4C5C9B89A3}" destId="{96FA29C8-8368-478A-B24F-E166D519C0C1}" srcOrd="3" destOrd="0" presId="urn:microsoft.com/office/officeart/2005/8/layout/default"/>
    <dgm:cxn modelId="{0CAF668F-7671-4769-93C8-AC69F9D73E5C}" type="presParOf" srcId="{480C53CE-3878-4740-9089-EF4C5C9B89A3}" destId="{6B86664A-5D26-422D-9058-D3C25C4F6D4C}" srcOrd="4" destOrd="0" presId="urn:microsoft.com/office/officeart/2005/8/layout/default"/>
    <dgm:cxn modelId="{AFAD2513-03D0-442F-A78D-6BE9C874386F}" type="presParOf" srcId="{480C53CE-3878-4740-9089-EF4C5C9B89A3}" destId="{C3C2E269-3364-4D4F-A22B-E56B20543038}" srcOrd="5" destOrd="0" presId="urn:microsoft.com/office/officeart/2005/8/layout/default"/>
    <dgm:cxn modelId="{629B2916-021B-4FBA-807B-9DD4BDBA3EDF}" type="presParOf" srcId="{480C53CE-3878-4740-9089-EF4C5C9B89A3}" destId="{F511D0F5-33A0-410B-BAD1-AF1CBB80CE1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B1193A-2549-4F9C-8CBF-EA79FA607B13}" type="doc">
      <dgm:prSet loTypeId="urn:microsoft.com/office/officeart/2005/8/layout/bProcess2" loCatId="process" qsTypeId="urn:microsoft.com/office/officeart/2005/8/quickstyle/simple3" qsCatId="simple" csTypeId="urn:microsoft.com/office/officeart/2005/8/colors/accent2_2" csCatId="accent2" phldr="1"/>
      <dgm:spPr/>
      <dgm:t>
        <a:bodyPr/>
        <a:lstStyle/>
        <a:p>
          <a:endParaRPr lang="en-US"/>
        </a:p>
      </dgm:t>
    </dgm:pt>
    <dgm:pt modelId="{60180D6B-10E5-4A2D-B019-1A0195A39D34}">
      <dgm:prSet/>
      <dgm:spPr/>
      <dgm:t>
        <a:bodyPr/>
        <a:lstStyle/>
        <a:p>
          <a:r>
            <a:rPr lang="en-GB" b="1" dirty="0"/>
            <a:t>Paper 1: 64 marks  </a:t>
          </a:r>
          <a:r>
            <a:rPr lang="en-GB" dirty="0"/>
            <a:t>Shakespeare and the 19</a:t>
          </a:r>
          <a:r>
            <a:rPr lang="en-GB" baseline="30000" dirty="0"/>
            <a:t>th-</a:t>
          </a:r>
          <a:r>
            <a:rPr lang="en-GB" dirty="0"/>
            <a:t> Century Novel</a:t>
          </a:r>
          <a:endParaRPr lang="en-US" dirty="0"/>
        </a:p>
      </dgm:t>
    </dgm:pt>
    <dgm:pt modelId="{BDA04EC0-3C50-445C-870A-44B7E572D321}" type="parTrans" cxnId="{1AD355DD-9A66-4B45-87C4-0C10730FA245}">
      <dgm:prSet/>
      <dgm:spPr/>
      <dgm:t>
        <a:bodyPr/>
        <a:lstStyle/>
        <a:p>
          <a:endParaRPr lang="en-US"/>
        </a:p>
      </dgm:t>
    </dgm:pt>
    <dgm:pt modelId="{FBB4F639-A7A4-475E-A35F-7A27CBD6B6CC}" type="sibTrans" cxnId="{1AD355DD-9A66-4B45-87C4-0C10730FA245}">
      <dgm:prSet/>
      <dgm:spPr/>
      <dgm:t>
        <a:bodyPr/>
        <a:lstStyle/>
        <a:p>
          <a:endParaRPr lang="en-US"/>
        </a:p>
      </dgm:t>
    </dgm:pt>
    <dgm:pt modelId="{D32F6F1F-7673-40F8-8023-CB4B3B50AF46}">
      <dgm:prSet/>
      <dgm:spPr/>
      <dgm:t>
        <a:bodyPr/>
        <a:lstStyle/>
        <a:p>
          <a:r>
            <a:rPr lang="en-GB" b="1" dirty="0"/>
            <a:t>40% </a:t>
          </a:r>
          <a:r>
            <a:rPr lang="en-GB" dirty="0"/>
            <a:t>of GCSE English Literature.</a:t>
          </a:r>
          <a:endParaRPr lang="en-US" dirty="0"/>
        </a:p>
      </dgm:t>
    </dgm:pt>
    <dgm:pt modelId="{30911CED-DEEB-422B-86D7-281FCBABC6E7}" type="parTrans" cxnId="{4C0535B2-5A00-4B7F-BE0B-54AFC1D527C7}">
      <dgm:prSet/>
      <dgm:spPr/>
      <dgm:t>
        <a:bodyPr/>
        <a:lstStyle/>
        <a:p>
          <a:endParaRPr lang="en-US"/>
        </a:p>
      </dgm:t>
    </dgm:pt>
    <dgm:pt modelId="{20448B3F-039A-4E77-A388-B0D79F980973}" type="sibTrans" cxnId="{4C0535B2-5A00-4B7F-BE0B-54AFC1D527C7}">
      <dgm:prSet/>
      <dgm:spPr/>
      <dgm:t>
        <a:bodyPr/>
        <a:lstStyle/>
        <a:p>
          <a:endParaRPr lang="en-US"/>
        </a:p>
      </dgm:t>
    </dgm:pt>
    <dgm:pt modelId="{0AE98384-9D5A-4781-817B-CE4FE37B2C38}" type="pres">
      <dgm:prSet presAssocID="{42B1193A-2549-4F9C-8CBF-EA79FA607B13}" presName="diagram" presStyleCnt="0">
        <dgm:presLayoutVars>
          <dgm:dir/>
          <dgm:resizeHandles/>
        </dgm:presLayoutVars>
      </dgm:prSet>
      <dgm:spPr/>
      <dgm:t>
        <a:bodyPr/>
        <a:lstStyle/>
        <a:p>
          <a:endParaRPr lang="en-US"/>
        </a:p>
      </dgm:t>
    </dgm:pt>
    <dgm:pt modelId="{8269F54A-85A6-4B9E-AA1B-2DB6C618E40C}" type="pres">
      <dgm:prSet presAssocID="{60180D6B-10E5-4A2D-B019-1A0195A39D34}" presName="firstNode" presStyleLbl="node1" presStyleIdx="0" presStyleCnt="2">
        <dgm:presLayoutVars>
          <dgm:bulletEnabled val="1"/>
        </dgm:presLayoutVars>
      </dgm:prSet>
      <dgm:spPr/>
      <dgm:t>
        <a:bodyPr/>
        <a:lstStyle/>
        <a:p>
          <a:endParaRPr lang="en-US"/>
        </a:p>
      </dgm:t>
    </dgm:pt>
    <dgm:pt modelId="{59C603B7-49D5-4B6C-BD0C-A48EA90AD769}" type="pres">
      <dgm:prSet presAssocID="{FBB4F639-A7A4-475E-A35F-7A27CBD6B6CC}" presName="sibTrans" presStyleLbl="sibTrans2D1" presStyleIdx="0" presStyleCnt="1"/>
      <dgm:spPr/>
      <dgm:t>
        <a:bodyPr/>
        <a:lstStyle/>
        <a:p>
          <a:endParaRPr lang="en-US"/>
        </a:p>
      </dgm:t>
    </dgm:pt>
    <dgm:pt modelId="{AD3BEDB4-F38C-4DA5-858A-8522426FE75F}" type="pres">
      <dgm:prSet presAssocID="{D32F6F1F-7673-40F8-8023-CB4B3B50AF46}" presName="lastNode" presStyleLbl="node1" presStyleIdx="1" presStyleCnt="2">
        <dgm:presLayoutVars>
          <dgm:bulletEnabled val="1"/>
        </dgm:presLayoutVars>
      </dgm:prSet>
      <dgm:spPr/>
      <dgm:t>
        <a:bodyPr/>
        <a:lstStyle/>
        <a:p>
          <a:endParaRPr lang="en-US"/>
        </a:p>
      </dgm:t>
    </dgm:pt>
  </dgm:ptLst>
  <dgm:cxnLst>
    <dgm:cxn modelId="{4C0535B2-5A00-4B7F-BE0B-54AFC1D527C7}" srcId="{42B1193A-2549-4F9C-8CBF-EA79FA607B13}" destId="{D32F6F1F-7673-40F8-8023-CB4B3B50AF46}" srcOrd="1" destOrd="0" parTransId="{30911CED-DEEB-422B-86D7-281FCBABC6E7}" sibTransId="{20448B3F-039A-4E77-A388-B0D79F980973}"/>
    <dgm:cxn modelId="{50433A18-16A9-4E5A-BE14-7CABB3D95F1E}" type="presOf" srcId="{D32F6F1F-7673-40F8-8023-CB4B3B50AF46}" destId="{AD3BEDB4-F38C-4DA5-858A-8522426FE75F}" srcOrd="0" destOrd="0" presId="urn:microsoft.com/office/officeart/2005/8/layout/bProcess2"/>
    <dgm:cxn modelId="{F3BF2A76-36AF-4E0D-A9A5-58F243EB2CFF}" type="presOf" srcId="{42B1193A-2549-4F9C-8CBF-EA79FA607B13}" destId="{0AE98384-9D5A-4781-817B-CE4FE37B2C38}" srcOrd="0" destOrd="0" presId="urn:microsoft.com/office/officeart/2005/8/layout/bProcess2"/>
    <dgm:cxn modelId="{1AD355DD-9A66-4B45-87C4-0C10730FA245}" srcId="{42B1193A-2549-4F9C-8CBF-EA79FA607B13}" destId="{60180D6B-10E5-4A2D-B019-1A0195A39D34}" srcOrd="0" destOrd="0" parTransId="{BDA04EC0-3C50-445C-870A-44B7E572D321}" sibTransId="{FBB4F639-A7A4-475E-A35F-7A27CBD6B6CC}"/>
    <dgm:cxn modelId="{D314BB20-4A7E-4297-8DE7-0E365F776880}" type="presOf" srcId="{FBB4F639-A7A4-475E-A35F-7A27CBD6B6CC}" destId="{59C603B7-49D5-4B6C-BD0C-A48EA90AD769}" srcOrd="0" destOrd="0" presId="urn:microsoft.com/office/officeart/2005/8/layout/bProcess2"/>
    <dgm:cxn modelId="{41F461C0-9122-4928-81E8-6900C6AF4E11}" type="presOf" srcId="{60180D6B-10E5-4A2D-B019-1A0195A39D34}" destId="{8269F54A-85A6-4B9E-AA1B-2DB6C618E40C}" srcOrd="0" destOrd="0" presId="urn:microsoft.com/office/officeart/2005/8/layout/bProcess2"/>
    <dgm:cxn modelId="{2C6ECBD5-7F20-49C4-8E69-305473D69799}" type="presParOf" srcId="{0AE98384-9D5A-4781-817B-CE4FE37B2C38}" destId="{8269F54A-85A6-4B9E-AA1B-2DB6C618E40C}" srcOrd="0" destOrd="0" presId="urn:microsoft.com/office/officeart/2005/8/layout/bProcess2"/>
    <dgm:cxn modelId="{D7B9BDBC-B6E3-40EB-85FB-3005436CA4F8}" type="presParOf" srcId="{0AE98384-9D5A-4781-817B-CE4FE37B2C38}" destId="{59C603B7-49D5-4B6C-BD0C-A48EA90AD769}" srcOrd="1" destOrd="0" presId="urn:microsoft.com/office/officeart/2005/8/layout/bProcess2"/>
    <dgm:cxn modelId="{BDB782D7-358E-46CD-B28B-94DF5D3561E2}" type="presParOf" srcId="{0AE98384-9D5A-4781-817B-CE4FE37B2C38}" destId="{AD3BEDB4-F38C-4DA5-858A-8522426FE75F}"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C8BD77-93C7-429B-BB7D-B2B99B3E6D05}"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189178A6-251F-4413-BF78-ECAC756D96DB}">
      <dgm:prSet custT="1"/>
      <dgm:spPr/>
      <dgm:t>
        <a:bodyPr/>
        <a:lstStyle/>
        <a:p>
          <a:r>
            <a:rPr lang="en-GB" sz="1800" b="1" dirty="0"/>
            <a:t>Section A</a:t>
          </a:r>
        </a:p>
        <a:p>
          <a:r>
            <a:rPr lang="en-GB" sz="1800" b="1" dirty="0"/>
            <a:t>Shakespeare: </a:t>
          </a:r>
          <a:r>
            <a:rPr lang="en-GB" sz="1800" b="1" i="1" dirty="0"/>
            <a:t>Macbeth</a:t>
          </a:r>
        </a:p>
        <a:p>
          <a:r>
            <a:rPr lang="en-GB" sz="1800" b="1" dirty="0"/>
            <a:t>Worth 50% of the marks.</a:t>
          </a:r>
          <a:endParaRPr lang="en-US" sz="1800" dirty="0"/>
        </a:p>
      </dgm:t>
    </dgm:pt>
    <dgm:pt modelId="{7C9602A2-0630-4995-AA3D-D50BC595E229}" type="parTrans" cxnId="{A6285314-E4F2-4D74-8976-52B06446A180}">
      <dgm:prSet/>
      <dgm:spPr/>
      <dgm:t>
        <a:bodyPr/>
        <a:lstStyle/>
        <a:p>
          <a:endParaRPr lang="en-US"/>
        </a:p>
      </dgm:t>
    </dgm:pt>
    <dgm:pt modelId="{7E1A3B53-A926-4C60-9680-10E73B805FE1}" type="sibTrans" cxnId="{A6285314-E4F2-4D74-8976-52B06446A180}">
      <dgm:prSet/>
      <dgm:spPr/>
      <dgm:t>
        <a:bodyPr/>
        <a:lstStyle/>
        <a:p>
          <a:endParaRPr lang="en-US"/>
        </a:p>
      </dgm:t>
    </dgm:pt>
    <dgm:pt modelId="{FC642703-C806-4BBB-B5B5-2AC46317FB9E}">
      <dgm:prSet custT="1"/>
      <dgm:spPr/>
      <dgm:t>
        <a:bodyPr/>
        <a:lstStyle/>
        <a:p>
          <a:r>
            <a:rPr lang="en-GB" sz="1800" b="1" dirty="0"/>
            <a:t>Section B</a:t>
          </a:r>
        </a:p>
        <a:p>
          <a:r>
            <a:rPr lang="en-US" sz="1800" b="1" dirty="0"/>
            <a:t>19</a:t>
          </a:r>
          <a:r>
            <a:rPr lang="en-US" sz="1800" b="1" baseline="30000" dirty="0"/>
            <a:t>th</a:t>
          </a:r>
          <a:r>
            <a:rPr lang="en-US" sz="1800" b="1" dirty="0"/>
            <a:t> –Century Novel</a:t>
          </a:r>
        </a:p>
        <a:p>
          <a:r>
            <a:rPr lang="en-US" sz="1800" b="1" i="1" dirty="0"/>
            <a:t>The Sign of the Four/</a:t>
          </a:r>
        </a:p>
        <a:p>
          <a:r>
            <a:rPr lang="en-US" sz="1800" b="1" i="1" dirty="0"/>
            <a:t>A Christmas Carol</a:t>
          </a:r>
        </a:p>
        <a:p>
          <a:r>
            <a:rPr lang="en-US" sz="1800" b="1" i="0" dirty="0"/>
            <a:t>Worth 50% of the marks.</a:t>
          </a:r>
        </a:p>
      </dgm:t>
    </dgm:pt>
    <dgm:pt modelId="{C59E6402-EFCF-48B2-A74E-DEC2B1FB3AE9}" type="parTrans" cxnId="{F0A5133E-5E66-4A83-B7BF-4FFEC9DAB3C9}">
      <dgm:prSet/>
      <dgm:spPr/>
      <dgm:t>
        <a:bodyPr/>
        <a:lstStyle/>
        <a:p>
          <a:endParaRPr lang="en-US"/>
        </a:p>
      </dgm:t>
    </dgm:pt>
    <dgm:pt modelId="{92BE2233-D234-4CF7-9B3A-F855661E1BA9}" type="sibTrans" cxnId="{F0A5133E-5E66-4A83-B7BF-4FFEC9DAB3C9}">
      <dgm:prSet/>
      <dgm:spPr/>
      <dgm:t>
        <a:bodyPr/>
        <a:lstStyle/>
        <a:p>
          <a:endParaRPr lang="en-US"/>
        </a:p>
      </dgm:t>
    </dgm:pt>
    <dgm:pt modelId="{628D821B-276D-4C1E-9776-47310C826C6C}">
      <dgm:prSet custT="1"/>
      <dgm:spPr/>
      <dgm:t>
        <a:bodyPr/>
        <a:lstStyle/>
        <a:p>
          <a:r>
            <a:rPr lang="en-GB" sz="1600" dirty="0"/>
            <a:t>Marks: 34 </a:t>
          </a:r>
        </a:p>
        <a:p>
          <a:r>
            <a:rPr lang="en-GB" sz="1400" dirty="0"/>
            <a:t>(an extra 4 marks for spelling, punctuation and grammar)</a:t>
          </a:r>
        </a:p>
        <a:p>
          <a:r>
            <a:rPr lang="en-GB" sz="1600" dirty="0"/>
            <a:t>Students answer one question on the studied text. They will be given an extract to analyse and will also be expected to refer to the </a:t>
          </a:r>
          <a:r>
            <a:rPr lang="en-GB" sz="1600" b="1" dirty="0"/>
            <a:t>whole</a:t>
          </a:r>
          <a:r>
            <a:rPr lang="en-GB" sz="1600" b="0" dirty="0"/>
            <a:t> text. </a:t>
          </a:r>
          <a:r>
            <a:rPr lang="en-GB" sz="1600" dirty="0"/>
            <a:t>  </a:t>
          </a:r>
          <a:endParaRPr lang="en-US" sz="1600" dirty="0"/>
        </a:p>
      </dgm:t>
    </dgm:pt>
    <dgm:pt modelId="{EC054485-15BD-4AB6-8F60-43C091A5D1E7}" type="parTrans" cxnId="{1F60794B-0561-4E12-943B-816ED2A83B0D}">
      <dgm:prSet/>
      <dgm:spPr/>
      <dgm:t>
        <a:bodyPr/>
        <a:lstStyle/>
        <a:p>
          <a:endParaRPr lang="en-GB"/>
        </a:p>
      </dgm:t>
    </dgm:pt>
    <dgm:pt modelId="{3B8A8929-7579-4BAB-B5F6-9A804B9BED29}" type="sibTrans" cxnId="{1F60794B-0561-4E12-943B-816ED2A83B0D}">
      <dgm:prSet/>
      <dgm:spPr/>
      <dgm:t>
        <a:bodyPr/>
        <a:lstStyle/>
        <a:p>
          <a:endParaRPr lang="en-GB"/>
        </a:p>
      </dgm:t>
    </dgm:pt>
    <dgm:pt modelId="{2440ECDA-7B09-4D0B-B4CC-EBCE00B88C9F}">
      <dgm:prSet custT="1"/>
      <dgm:spPr/>
      <dgm:t>
        <a:bodyPr/>
        <a:lstStyle/>
        <a:p>
          <a:r>
            <a:rPr lang="en-US" sz="1600" dirty="0"/>
            <a:t>Marks: 30</a:t>
          </a:r>
        </a:p>
        <a:p>
          <a:r>
            <a:rPr lang="en-US" sz="1600" dirty="0"/>
            <a:t>Students answer one question on the studied text. They will be given an extract to </a:t>
          </a:r>
          <a:r>
            <a:rPr lang="en-US" sz="1600" dirty="0" err="1"/>
            <a:t>analyse</a:t>
          </a:r>
          <a:r>
            <a:rPr lang="en-US" sz="1600" dirty="0"/>
            <a:t> and will also be expected to refer to the </a:t>
          </a:r>
          <a:r>
            <a:rPr lang="en-US" sz="1600" b="1" dirty="0"/>
            <a:t>whole </a:t>
          </a:r>
          <a:r>
            <a:rPr lang="en-US" sz="1600" b="0" dirty="0"/>
            <a:t>text. </a:t>
          </a:r>
          <a:endParaRPr lang="en-US" sz="1600" dirty="0"/>
        </a:p>
      </dgm:t>
    </dgm:pt>
    <dgm:pt modelId="{348F04C7-E938-467A-ABF8-5858E53F9D28}" type="parTrans" cxnId="{540B9500-A107-4EE6-AD60-AD9A4A1AFE3A}">
      <dgm:prSet/>
      <dgm:spPr/>
      <dgm:t>
        <a:bodyPr/>
        <a:lstStyle/>
        <a:p>
          <a:endParaRPr lang="en-GB"/>
        </a:p>
      </dgm:t>
    </dgm:pt>
    <dgm:pt modelId="{7C018DF5-A141-4AAB-82AB-E8A1BC4285E3}" type="sibTrans" cxnId="{540B9500-A107-4EE6-AD60-AD9A4A1AFE3A}">
      <dgm:prSet/>
      <dgm:spPr/>
      <dgm:t>
        <a:bodyPr/>
        <a:lstStyle/>
        <a:p>
          <a:endParaRPr lang="en-GB"/>
        </a:p>
      </dgm:t>
    </dgm:pt>
    <dgm:pt modelId="{480C53CE-3878-4740-9089-EF4C5C9B89A3}" type="pres">
      <dgm:prSet presAssocID="{D0C8BD77-93C7-429B-BB7D-B2B99B3E6D05}" presName="diagram" presStyleCnt="0">
        <dgm:presLayoutVars>
          <dgm:dir/>
          <dgm:resizeHandles val="exact"/>
        </dgm:presLayoutVars>
      </dgm:prSet>
      <dgm:spPr/>
      <dgm:t>
        <a:bodyPr/>
        <a:lstStyle/>
        <a:p>
          <a:endParaRPr lang="en-US"/>
        </a:p>
      </dgm:t>
    </dgm:pt>
    <dgm:pt modelId="{D5DB73EA-6FD5-4491-B89B-55734E14026F}" type="pres">
      <dgm:prSet presAssocID="{189178A6-251F-4413-BF78-ECAC756D96DB}" presName="node" presStyleLbl="node1" presStyleIdx="0" presStyleCnt="4" custScaleY="146893">
        <dgm:presLayoutVars>
          <dgm:bulletEnabled val="1"/>
        </dgm:presLayoutVars>
      </dgm:prSet>
      <dgm:spPr/>
      <dgm:t>
        <a:bodyPr/>
        <a:lstStyle/>
        <a:p>
          <a:endParaRPr lang="en-US"/>
        </a:p>
      </dgm:t>
    </dgm:pt>
    <dgm:pt modelId="{E17DE0D6-754C-4B8D-B463-0E980ECD5149}" type="pres">
      <dgm:prSet presAssocID="{7E1A3B53-A926-4C60-9680-10E73B805FE1}" presName="sibTrans" presStyleCnt="0"/>
      <dgm:spPr/>
    </dgm:pt>
    <dgm:pt modelId="{079A49F1-9F8D-49DD-BFB4-CBA42C10768E}" type="pres">
      <dgm:prSet presAssocID="{628D821B-276D-4C1E-9776-47310C826C6C}" presName="node" presStyleLbl="node1" presStyleIdx="1" presStyleCnt="4" custScaleY="169109">
        <dgm:presLayoutVars>
          <dgm:bulletEnabled val="1"/>
        </dgm:presLayoutVars>
      </dgm:prSet>
      <dgm:spPr/>
      <dgm:t>
        <a:bodyPr/>
        <a:lstStyle/>
        <a:p>
          <a:endParaRPr lang="en-US"/>
        </a:p>
      </dgm:t>
    </dgm:pt>
    <dgm:pt modelId="{D1FA5282-73A3-4563-99C3-1C8B86434962}" type="pres">
      <dgm:prSet presAssocID="{3B8A8929-7579-4BAB-B5F6-9A804B9BED29}" presName="sibTrans" presStyleCnt="0"/>
      <dgm:spPr/>
    </dgm:pt>
    <dgm:pt modelId="{6B86664A-5D26-422D-9058-D3C25C4F6D4C}" type="pres">
      <dgm:prSet presAssocID="{FC642703-C806-4BBB-B5B5-2AC46317FB9E}" presName="node" presStyleLbl="node1" presStyleIdx="2" presStyleCnt="4" custScaleY="140397">
        <dgm:presLayoutVars>
          <dgm:bulletEnabled val="1"/>
        </dgm:presLayoutVars>
      </dgm:prSet>
      <dgm:spPr/>
      <dgm:t>
        <a:bodyPr/>
        <a:lstStyle/>
        <a:p>
          <a:endParaRPr lang="en-US"/>
        </a:p>
      </dgm:t>
    </dgm:pt>
    <dgm:pt modelId="{C3C2E269-3364-4D4F-A22B-E56B20543038}" type="pres">
      <dgm:prSet presAssocID="{92BE2233-D234-4CF7-9B3A-F855661E1BA9}" presName="sibTrans" presStyleCnt="0"/>
      <dgm:spPr/>
    </dgm:pt>
    <dgm:pt modelId="{836F763F-A199-4128-8DA9-02DA3207EBC8}" type="pres">
      <dgm:prSet presAssocID="{2440ECDA-7B09-4D0B-B4CC-EBCE00B88C9F}" presName="node" presStyleLbl="node1" presStyleIdx="3" presStyleCnt="4" custScaleY="136788">
        <dgm:presLayoutVars>
          <dgm:bulletEnabled val="1"/>
        </dgm:presLayoutVars>
      </dgm:prSet>
      <dgm:spPr/>
      <dgm:t>
        <a:bodyPr/>
        <a:lstStyle/>
        <a:p>
          <a:endParaRPr lang="en-US"/>
        </a:p>
      </dgm:t>
    </dgm:pt>
  </dgm:ptLst>
  <dgm:cxnLst>
    <dgm:cxn modelId="{A6285314-E4F2-4D74-8976-52B06446A180}" srcId="{D0C8BD77-93C7-429B-BB7D-B2B99B3E6D05}" destId="{189178A6-251F-4413-BF78-ECAC756D96DB}" srcOrd="0" destOrd="0" parTransId="{7C9602A2-0630-4995-AA3D-D50BC595E229}" sibTransId="{7E1A3B53-A926-4C60-9680-10E73B805FE1}"/>
    <dgm:cxn modelId="{8793004A-BAA2-48A7-9A1C-AE0E44DD3F25}" type="presOf" srcId="{189178A6-251F-4413-BF78-ECAC756D96DB}" destId="{D5DB73EA-6FD5-4491-B89B-55734E14026F}" srcOrd="0" destOrd="0" presId="urn:microsoft.com/office/officeart/2005/8/layout/default"/>
    <dgm:cxn modelId="{2EA60306-38CA-4409-8676-CE785C70E807}" type="presOf" srcId="{2440ECDA-7B09-4D0B-B4CC-EBCE00B88C9F}" destId="{836F763F-A199-4128-8DA9-02DA3207EBC8}" srcOrd="0" destOrd="0" presId="urn:microsoft.com/office/officeart/2005/8/layout/default"/>
    <dgm:cxn modelId="{F0A5133E-5E66-4A83-B7BF-4FFEC9DAB3C9}" srcId="{D0C8BD77-93C7-429B-BB7D-B2B99B3E6D05}" destId="{FC642703-C806-4BBB-B5B5-2AC46317FB9E}" srcOrd="2" destOrd="0" parTransId="{C59E6402-EFCF-48B2-A74E-DEC2B1FB3AE9}" sibTransId="{92BE2233-D234-4CF7-9B3A-F855661E1BA9}"/>
    <dgm:cxn modelId="{3F5C379C-95AC-43D2-81D5-D90A3B83323D}" type="presOf" srcId="{D0C8BD77-93C7-429B-BB7D-B2B99B3E6D05}" destId="{480C53CE-3878-4740-9089-EF4C5C9B89A3}" srcOrd="0" destOrd="0" presId="urn:microsoft.com/office/officeart/2005/8/layout/default"/>
    <dgm:cxn modelId="{540B9500-A107-4EE6-AD60-AD9A4A1AFE3A}" srcId="{D0C8BD77-93C7-429B-BB7D-B2B99B3E6D05}" destId="{2440ECDA-7B09-4D0B-B4CC-EBCE00B88C9F}" srcOrd="3" destOrd="0" parTransId="{348F04C7-E938-467A-ABF8-5858E53F9D28}" sibTransId="{7C018DF5-A141-4AAB-82AB-E8A1BC4285E3}"/>
    <dgm:cxn modelId="{43491E8D-352C-400E-9981-FB650E1DAB93}" type="presOf" srcId="{628D821B-276D-4C1E-9776-47310C826C6C}" destId="{079A49F1-9F8D-49DD-BFB4-CBA42C10768E}" srcOrd="0" destOrd="0" presId="urn:microsoft.com/office/officeart/2005/8/layout/default"/>
    <dgm:cxn modelId="{1F60794B-0561-4E12-943B-816ED2A83B0D}" srcId="{D0C8BD77-93C7-429B-BB7D-B2B99B3E6D05}" destId="{628D821B-276D-4C1E-9776-47310C826C6C}" srcOrd="1" destOrd="0" parTransId="{EC054485-15BD-4AB6-8F60-43C091A5D1E7}" sibTransId="{3B8A8929-7579-4BAB-B5F6-9A804B9BED29}"/>
    <dgm:cxn modelId="{2B46A684-B00D-41FE-A043-54F2E2946C28}" type="presOf" srcId="{FC642703-C806-4BBB-B5B5-2AC46317FB9E}" destId="{6B86664A-5D26-422D-9058-D3C25C4F6D4C}" srcOrd="0" destOrd="0" presId="urn:microsoft.com/office/officeart/2005/8/layout/default"/>
    <dgm:cxn modelId="{CB9116A0-B523-4009-954D-52EF8398F294}" type="presParOf" srcId="{480C53CE-3878-4740-9089-EF4C5C9B89A3}" destId="{D5DB73EA-6FD5-4491-B89B-55734E14026F}" srcOrd="0" destOrd="0" presId="urn:microsoft.com/office/officeart/2005/8/layout/default"/>
    <dgm:cxn modelId="{83B20380-58BB-471E-8D6C-5F30D745AD59}" type="presParOf" srcId="{480C53CE-3878-4740-9089-EF4C5C9B89A3}" destId="{E17DE0D6-754C-4B8D-B463-0E980ECD5149}" srcOrd="1" destOrd="0" presId="urn:microsoft.com/office/officeart/2005/8/layout/default"/>
    <dgm:cxn modelId="{46BAE283-6EB1-4B10-AB0D-AA8A315BE988}" type="presParOf" srcId="{480C53CE-3878-4740-9089-EF4C5C9B89A3}" destId="{079A49F1-9F8D-49DD-BFB4-CBA42C10768E}" srcOrd="2" destOrd="0" presId="urn:microsoft.com/office/officeart/2005/8/layout/default"/>
    <dgm:cxn modelId="{035E2004-E7AE-4B57-8068-D8DA99764ED7}" type="presParOf" srcId="{480C53CE-3878-4740-9089-EF4C5C9B89A3}" destId="{D1FA5282-73A3-4563-99C3-1C8B86434962}" srcOrd="3" destOrd="0" presId="urn:microsoft.com/office/officeart/2005/8/layout/default"/>
    <dgm:cxn modelId="{0CAF668F-7671-4769-93C8-AC69F9D73E5C}" type="presParOf" srcId="{480C53CE-3878-4740-9089-EF4C5C9B89A3}" destId="{6B86664A-5D26-422D-9058-D3C25C4F6D4C}" srcOrd="4" destOrd="0" presId="urn:microsoft.com/office/officeart/2005/8/layout/default"/>
    <dgm:cxn modelId="{AFAD2513-03D0-442F-A78D-6BE9C874386F}" type="presParOf" srcId="{480C53CE-3878-4740-9089-EF4C5C9B89A3}" destId="{C3C2E269-3364-4D4F-A22B-E56B20543038}" srcOrd="5" destOrd="0" presId="urn:microsoft.com/office/officeart/2005/8/layout/default"/>
    <dgm:cxn modelId="{3E7CBD4B-E8FC-4734-AD3A-9207E29B5CD7}" type="presParOf" srcId="{480C53CE-3878-4740-9089-EF4C5C9B89A3}" destId="{836F763F-A199-4128-8DA9-02DA3207EBC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B1193A-2549-4F9C-8CBF-EA79FA607B13}" type="doc">
      <dgm:prSet loTypeId="urn:microsoft.com/office/officeart/2005/8/layout/bProcess2" loCatId="process" qsTypeId="urn:microsoft.com/office/officeart/2005/8/quickstyle/simple3" qsCatId="simple" csTypeId="urn:microsoft.com/office/officeart/2005/8/colors/accent2_2" csCatId="accent2" phldr="1"/>
      <dgm:spPr/>
      <dgm:t>
        <a:bodyPr/>
        <a:lstStyle/>
        <a:p>
          <a:endParaRPr lang="en-US"/>
        </a:p>
      </dgm:t>
    </dgm:pt>
    <dgm:pt modelId="{60180D6B-10E5-4A2D-B019-1A0195A39D34}">
      <dgm:prSet/>
      <dgm:spPr/>
      <dgm:t>
        <a:bodyPr/>
        <a:lstStyle/>
        <a:p>
          <a:r>
            <a:rPr lang="en-GB" b="1" dirty="0"/>
            <a:t>Paper 2: 96 marks  </a:t>
          </a:r>
          <a:r>
            <a:rPr lang="en-GB" dirty="0"/>
            <a:t>Modern Texts and Poetry</a:t>
          </a:r>
          <a:endParaRPr lang="en-US" dirty="0"/>
        </a:p>
      </dgm:t>
    </dgm:pt>
    <dgm:pt modelId="{BDA04EC0-3C50-445C-870A-44B7E572D321}" type="parTrans" cxnId="{1AD355DD-9A66-4B45-87C4-0C10730FA245}">
      <dgm:prSet/>
      <dgm:spPr/>
      <dgm:t>
        <a:bodyPr/>
        <a:lstStyle/>
        <a:p>
          <a:endParaRPr lang="en-US"/>
        </a:p>
      </dgm:t>
    </dgm:pt>
    <dgm:pt modelId="{FBB4F639-A7A4-475E-A35F-7A27CBD6B6CC}" type="sibTrans" cxnId="{1AD355DD-9A66-4B45-87C4-0C10730FA245}">
      <dgm:prSet/>
      <dgm:spPr/>
      <dgm:t>
        <a:bodyPr/>
        <a:lstStyle/>
        <a:p>
          <a:endParaRPr lang="en-US"/>
        </a:p>
      </dgm:t>
    </dgm:pt>
    <dgm:pt modelId="{D32F6F1F-7673-40F8-8023-CB4B3B50AF46}">
      <dgm:prSet/>
      <dgm:spPr/>
      <dgm:t>
        <a:bodyPr/>
        <a:lstStyle/>
        <a:p>
          <a:r>
            <a:rPr lang="en-GB" b="1" dirty="0"/>
            <a:t>60% </a:t>
          </a:r>
          <a:r>
            <a:rPr lang="en-GB" dirty="0"/>
            <a:t>of GCSE English Literature.</a:t>
          </a:r>
          <a:endParaRPr lang="en-US" dirty="0"/>
        </a:p>
      </dgm:t>
    </dgm:pt>
    <dgm:pt modelId="{30911CED-DEEB-422B-86D7-281FCBABC6E7}" type="parTrans" cxnId="{4C0535B2-5A00-4B7F-BE0B-54AFC1D527C7}">
      <dgm:prSet/>
      <dgm:spPr/>
      <dgm:t>
        <a:bodyPr/>
        <a:lstStyle/>
        <a:p>
          <a:endParaRPr lang="en-US"/>
        </a:p>
      </dgm:t>
    </dgm:pt>
    <dgm:pt modelId="{20448B3F-039A-4E77-A388-B0D79F980973}" type="sibTrans" cxnId="{4C0535B2-5A00-4B7F-BE0B-54AFC1D527C7}">
      <dgm:prSet/>
      <dgm:spPr/>
      <dgm:t>
        <a:bodyPr/>
        <a:lstStyle/>
        <a:p>
          <a:endParaRPr lang="en-US"/>
        </a:p>
      </dgm:t>
    </dgm:pt>
    <dgm:pt modelId="{0AE98384-9D5A-4781-817B-CE4FE37B2C38}" type="pres">
      <dgm:prSet presAssocID="{42B1193A-2549-4F9C-8CBF-EA79FA607B13}" presName="diagram" presStyleCnt="0">
        <dgm:presLayoutVars>
          <dgm:dir/>
          <dgm:resizeHandles/>
        </dgm:presLayoutVars>
      </dgm:prSet>
      <dgm:spPr/>
      <dgm:t>
        <a:bodyPr/>
        <a:lstStyle/>
        <a:p>
          <a:endParaRPr lang="en-US"/>
        </a:p>
      </dgm:t>
    </dgm:pt>
    <dgm:pt modelId="{8269F54A-85A6-4B9E-AA1B-2DB6C618E40C}" type="pres">
      <dgm:prSet presAssocID="{60180D6B-10E5-4A2D-B019-1A0195A39D34}" presName="firstNode" presStyleLbl="node1" presStyleIdx="0" presStyleCnt="2">
        <dgm:presLayoutVars>
          <dgm:bulletEnabled val="1"/>
        </dgm:presLayoutVars>
      </dgm:prSet>
      <dgm:spPr/>
      <dgm:t>
        <a:bodyPr/>
        <a:lstStyle/>
        <a:p>
          <a:endParaRPr lang="en-US"/>
        </a:p>
      </dgm:t>
    </dgm:pt>
    <dgm:pt modelId="{59C603B7-49D5-4B6C-BD0C-A48EA90AD769}" type="pres">
      <dgm:prSet presAssocID="{FBB4F639-A7A4-475E-A35F-7A27CBD6B6CC}" presName="sibTrans" presStyleLbl="sibTrans2D1" presStyleIdx="0" presStyleCnt="1"/>
      <dgm:spPr/>
      <dgm:t>
        <a:bodyPr/>
        <a:lstStyle/>
        <a:p>
          <a:endParaRPr lang="en-US"/>
        </a:p>
      </dgm:t>
    </dgm:pt>
    <dgm:pt modelId="{AD3BEDB4-F38C-4DA5-858A-8522426FE75F}" type="pres">
      <dgm:prSet presAssocID="{D32F6F1F-7673-40F8-8023-CB4B3B50AF46}" presName="lastNode" presStyleLbl="node1" presStyleIdx="1" presStyleCnt="2">
        <dgm:presLayoutVars>
          <dgm:bulletEnabled val="1"/>
        </dgm:presLayoutVars>
      </dgm:prSet>
      <dgm:spPr/>
      <dgm:t>
        <a:bodyPr/>
        <a:lstStyle/>
        <a:p>
          <a:endParaRPr lang="en-US"/>
        </a:p>
      </dgm:t>
    </dgm:pt>
  </dgm:ptLst>
  <dgm:cxnLst>
    <dgm:cxn modelId="{4C0535B2-5A00-4B7F-BE0B-54AFC1D527C7}" srcId="{42B1193A-2549-4F9C-8CBF-EA79FA607B13}" destId="{D32F6F1F-7673-40F8-8023-CB4B3B50AF46}" srcOrd="1" destOrd="0" parTransId="{30911CED-DEEB-422B-86D7-281FCBABC6E7}" sibTransId="{20448B3F-039A-4E77-A388-B0D79F980973}"/>
    <dgm:cxn modelId="{50433A18-16A9-4E5A-BE14-7CABB3D95F1E}" type="presOf" srcId="{D32F6F1F-7673-40F8-8023-CB4B3B50AF46}" destId="{AD3BEDB4-F38C-4DA5-858A-8522426FE75F}" srcOrd="0" destOrd="0" presId="urn:microsoft.com/office/officeart/2005/8/layout/bProcess2"/>
    <dgm:cxn modelId="{F3BF2A76-36AF-4E0D-A9A5-58F243EB2CFF}" type="presOf" srcId="{42B1193A-2549-4F9C-8CBF-EA79FA607B13}" destId="{0AE98384-9D5A-4781-817B-CE4FE37B2C38}" srcOrd="0" destOrd="0" presId="urn:microsoft.com/office/officeart/2005/8/layout/bProcess2"/>
    <dgm:cxn modelId="{1AD355DD-9A66-4B45-87C4-0C10730FA245}" srcId="{42B1193A-2549-4F9C-8CBF-EA79FA607B13}" destId="{60180D6B-10E5-4A2D-B019-1A0195A39D34}" srcOrd="0" destOrd="0" parTransId="{BDA04EC0-3C50-445C-870A-44B7E572D321}" sibTransId="{FBB4F639-A7A4-475E-A35F-7A27CBD6B6CC}"/>
    <dgm:cxn modelId="{D314BB20-4A7E-4297-8DE7-0E365F776880}" type="presOf" srcId="{FBB4F639-A7A4-475E-A35F-7A27CBD6B6CC}" destId="{59C603B7-49D5-4B6C-BD0C-A48EA90AD769}" srcOrd="0" destOrd="0" presId="urn:microsoft.com/office/officeart/2005/8/layout/bProcess2"/>
    <dgm:cxn modelId="{41F461C0-9122-4928-81E8-6900C6AF4E11}" type="presOf" srcId="{60180D6B-10E5-4A2D-B019-1A0195A39D34}" destId="{8269F54A-85A6-4B9E-AA1B-2DB6C618E40C}" srcOrd="0" destOrd="0" presId="urn:microsoft.com/office/officeart/2005/8/layout/bProcess2"/>
    <dgm:cxn modelId="{2C6ECBD5-7F20-49C4-8E69-305473D69799}" type="presParOf" srcId="{0AE98384-9D5A-4781-817B-CE4FE37B2C38}" destId="{8269F54A-85A6-4B9E-AA1B-2DB6C618E40C}" srcOrd="0" destOrd="0" presId="urn:microsoft.com/office/officeart/2005/8/layout/bProcess2"/>
    <dgm:cxn modelId="{D7B9BDBC-B6E3-40EB-85FB-3005436CA4F8}" type="presParOf" srcId="{0AE98384-9D5A-4781-817B-CE4FE37B2C38}" destId="{59C603B7-49D5-4B6C-BD0C-A48EA90AD769}" srcOrd="1" destOrd="0" presId="urn:microsoft.com/office/officeart/2005/8/layout/bProcess2"/>
    <dgm:cxn modelId="{BDB782D7-358E-46CD-B28B-94DF5D3561E2}" type="presParOf" srcId="{0AE98384-9D5A-4781-817B-CE4FE37B2C38}" destId="{AD3BEDB4-F38C-4DA5-858A-8522426FE75F}"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C8BD77-93C7-429B-BB7D-B2B99B3E6D05}"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189178A6-251F-4413-BF78-ECAC756D96DB}">
      <dgm:prSet custT="1"/>
      <dgm:spPr/>
      <dgm:t>
        <a:bodyPr/>
        <a:lstStyle/>
        <a:p>
          <a:r>
            <a:rPr lang="en-GB" sz="1800" b="1" dirty="0"/>
            <a:t>Section A: 34 marks</a:t>
          </a:r>
        </a:p>
        <a:p>
          <a:r>
            <a:rPr lang="en-GB" sz="1800" b="1" dirty="0"/>
            <a:t>Modern Prose or Drama</a:t>
          </a:r>
        </a:p>
        <a:p>
          <a:r>
            <a:rPr lang="en-GB" sz="1800" b="1" i="1" dirty="0"/>
            <a:t>An Inspector Calls </a:t>
          </a:r>
        </a:p>
        <a:p>
          <a:r>
            <a:rPr lang="en-GB" sz="1800" b="1" i="0" u="sng" dirty="0"/>
            <a:t>Answer one question (from a choice of two) on the studied text. </a:t>
          </a:r>
        </a:p>
      </dgm:t>
    </dgm:pt>
    <dgm:pt modelId="{7C9602A2-0630-4995-AA3D-D50BC595E229}" type="parTrans" cxnId="{A6285314-E4F2-4D74-8976-52B06446A180}">
      <dgm:prSet/>
      <dgm:spPr/>
      <dgm:t>
        <a:bodyPr/>
        <a:lstStyle/>
        <a:p>
          <a:endParaRPr lang="en-US"/>
        </a:p>
      </dgm:t>
    </dgm:pt>
    <dgm:pt modelId="{7E1A3B53-A926-4C60-9680-10E73B805FE1}" type="sibTrans" cxnId="{A6285314-E4F2-4D74-8976-52B06446A180}">
      <dgm:prSet/>
      <dgm:spPr/>
      <dgm:t>
        <a:bodyPr/>
        <a:lstStyle/>
        <a:p>
          <a:endParaRPr lang="en-US"/>
        </a:p>
      </dgm:t>
    </dgm:pt>
    <dgm:pt modelId="{FC642703-C806-4BBB-B5B5-2AC46317FB9E}">
      <dgm:prSet custT="1"/>
      <dgm:spPr/>
      <dgm:t>
        <a:bodyPr/>
        <a:lstStyle/>
        <a:p>
          <a:r>
            <a:rPr lang="en-GB" sz="1800" b="1" dirty="0"/>
            <a:t>Section C: 32 marks</a:t>
          </a:r>
        </a:p>
        <a:p>
          <a:r>
            <a:rPr lang="en-GB" sz="1800" b="1" i="0" dirty="0"/>
            <a:t>Unseen Poetry</a:t>
          </a:r>
        </a:p>
        <a:p>
          <a:r>
            <a:rPr lang="en-GB" sz="1800" b="1" i="0" u="sng" dirty="0"/>
            <a:t>Answer two questions on unseen poetry</a:t>
          </a:r>
          <a:endParaRPr lang="en-US" sz="1800" b="1" i="0" u="sng" dirty="0"/>
        </a:p>
      </dgm:t>
    </dgm:pt>
    <dgm:pt modelId="{C59E6402-EFCF-48B2-A74E-DEC2B1FB3AE9}" type="parTrans" cxnId="{F0A5133E-5E66-4A83-B7BF-4FFEC9DAB3C9}">
      <dgm:prSet/>
      <dgm:spPr/>
      <dgm:t>
        <a:bodyPr/>
        <a:lstStyle/>
        <a:p>
          <a:endParaRPr lang="en-US"/>
        </a:p>
      </dgm:t>
    </dgm:pt>
    <dgm:pt modelId="{92BE2233-D234-4CF7-9B3A-F855661E1BA9}" type="sibTrans" cxnId="{F0A5133E-5E66-4A83-B7BF-4FFEC9DAB3C9}">
      <dgm:prSet/>
      <dgm:spPr/>
      <dgm:t>
        <a:bodyPr/>
        <a:lstStyle/>
        <a:p>
          <a:endParaRPr lang="en-US"/>
        </a:p>
      </dgm:t>
    </dgm:pt>
    <dgm:pt modelId="{628D821B-276D-4C1E-9776-47310C826C6C}">
      <dgm:prSet custT="1"/>
      <dgm:spPr/>
      <dgm:t>
        <a:bodyPr/>
        <a:lstStyle/>
        <a:p>
          <a:r>
            <a:rPr lang="en-GB" sz="1600" b="1" dirty="0"/>
            <a:t>Section B: 30 marks</a:t>
          </a:r>
        </a:p>
        <a:p>
          <a:r>
            <a:rPr lang="en-GB" sz="1600" b="1" dirty="0"/>
            <a:t>Poetry Anthology</a:t>
          </a:r>
        </a:p>
        <a:p>
          <a:r>
            <a:rPr lang="en-GB" sz="1600" b="1" dirty="0"/>
            <a:t>Power and Conflict Cluster</a:t>
          </a:r>
        </a:p>
        <a:p>
          <a:r>
            <a:rPr lang="en-US" sz="1600" b="1" u="sng" dirty="0"/>
            <a:t>Answer one question, comparing two poems.</a:t>
          </a:r>
        </a:p>
      </dgm:t>
    </dgm:pt>
    <dgm:pt modelId="{EC054485-15BD-4AB6-8F60-43C091A5D1E7}" type="parTrans" cxnId="{1F60794B-0561-4E12-943B-816ED2A83B0D}">
      <dgm:prSet/>
      <dgm:spPr/>
      <dgm:t>
        <a:bodyPr/>
        <a:lstStyle/>
        <a:p>
          <a:endParaRPr lang="en-GB"/>
        </a:p>
      </dgm:t>
    </dgm:pt>
    <dgm:pt modelId="{3B8A8929-7579-4BAB-B5F6-9A804B9BED29}" type="sibTrans" cxnId="{1F60794B-0561-4E12-943B-816ED2A83B0D}">
      <dgm:prSet/>
      <dgm:spPr/>
      <dgm:t>
        <a:bodyPr/>
        <a:lstStyle/>
        <a:p>
          <a:endParaRPr lang="en-GB"/>
        </a:p>
      </dgm:t>
    </dgm:pt>
    <dgm:pt modelId="{2440ECDA-7B09-4D0B-B4CC-EBCE00B88C9F}">
      <dgm:prSet custT="1"/>
      <dgm:spPr/>
      <dgm:t>
        <a:bodyPr/>
        <a:lstStyle/>
        <a:p>
          <a:r>
            <a:rPr lang="en-US" sz="1600" dirty="0"/>
            <a:t>This paper requires students to explore a character, theme or idea in each section. </a:t>
          </a:r>
        </a:p>
        <a:p>
          <a:r>
            <a:rPr lang="en-US" sz="1600" dirty="0"/>
            <a:t>In the poetry sections, students are also required to compare how a theme, idea or topic is presented in two poems. </a:t>
          </a:r>
        </a:p>
      </dgm:t>
    </dgm:pt>
    <dgm:pt modelId="{348F04C7-E938-467A-ABF8-5858E53F9D28}" type="parTrans" cxnId="{540B9500-A107-4EE6-AD60-AD9A4A1AFE3A}">
      <dgm:prSet/>
      <dgm:spPr/>
      <dgm:t>
        <a:bodyPr/>
        <a:lstStyle/>
        <a:p>
          <a:endParaRPr lang="en-GB"/>
        </a:p>
      </dgm:t>
    </dgm:pt>
    <dgm:pt modelId="{7C018DF5-A141-4AAB-82AB-E8A1BC4285E3}" type="sibTrans" cxnId="{540B9500-A107-4EE6-AD60-AD9A4A1AFE3A}">
      <dgm:prSet/>
      <dgm:spPr/>
      <dgm:t>
        <a:bodyPr/>
        <a:lstStyle/>
        <a:p>
          <a:endParaRPr lang="en-GB"/>
        </a:p>
      </dgm:t>
    </dgm:pt>
    <dgm:pt modelId="{480C53CE-3878-4740-9089-EF4C5C9B89A3}" type="pres">
      <dgm:prSet presAssocID="{D0C8BD77-93C7-429B-BB7D-B2B99B3E6D05}" presName="diagram" presStyleCnt="0">
        <dgm:presLayoutVars>
          <dgm:dir/>
          <dgm:resizeHandles val="exact"/>
        </dgm:presLayoutVars>
      </dgm:prSet>
      <dgm:spPr/>
      <dgm:t>
        <a:bodyPr/>
        <a:lstStyle/>
        <a:p>
          <a:endParaRPr lang="en-US"/>
        </a:p>
      </dgm:t>
    </dgm:pt>
    <dgm:pt modelId="{D5DB73EA-6FD5-4491-B89B-55734E14026F}" type="pres">
      <dgm:prSet presAssocID="{189178A6-251F-4413-BF78-ECAC756D96DB}" presName="node" presStyleLbl="node1" presStyleIdx="0" presStyleCnt="4" custScaleY="146893">
        <dgm:presLayoutVars>
          <dgm:bulletEnabled val="1"/>
        </dgm:presLayoutVars>
      </dgm:prSet>
      <dgm:spPr/>
      <dgm:t>
        <a:bodyPr/>
        <a:lstStyle/>
        <a:p>
          <a:endParaRPr lang="en-US"/>
        </a:p>
      </dgm:t>
    </dgm:pt>
    <dgm:pt modelId="{E17DE0D6-754C-4B8D-B463-0E980ECD5149}" type="pres">
      <dgm:prSet presAssocID="{7E1A3B53-A926-4C60-9680-10E73B805FE1}" presName="sibTrans" presStyleCnt="0"/>
      <dgm:spPr/>
    </dgm:pt>
    <dgm:pt modelId="{079A49F1-9F8D-49DD-BFB4-CBA42C10768E}" type="pres">
      <dgm:prSet presAssocID="{628D821B-276D-4C1E-9776-47310C826C6C}" presName="node" presStyleLbl="node1" presStyleIdx="1" presStyleCnt="4" custScaleY="169109">
        <dgm:presLayoutVars>
          <dgm:bulletEnabled val="1"/>
        </dgm:presLayoutVars>
      </dgm:prSet>
      <dgm:spPr/>
      <dgm:t>
        <a:bodyPr/>
        <a:lstStyle/>
        <a:p>
          <a:endParaRPr lang="en-US"/>
        </a:p>
      </dgm:t>
    </dgm:pt>
    <dgm:pt modelId="{D1FA5282-73A3-4563-99C3-1C8B86434962}" type="pres">
      <dgm:prSet presAssocID="{3B8A8929-7579-4BAB-B5F6-9A804B9BED29}" presName="sibTrans" presStyleCnt="0"/>
      <dgm:spPr/>
    </dgm:pt>
    <dgm:pt modelId="{6B86664A-5D26-422D-9058-D3C25C4F6D4C}" type="pres">
      <dgm:prSet presAssocID="{FC642703-C806-4BBB-B5B5-2AC46317FB9E}" presName="node" presStyleLbl="node1" presStyleIdx="2" presStyleCnt="4" custScaleY="140397">
        <dgm:presLayoutVars>
          <dgm:bulletEnabled val="1"/>
        </dgm:presLayoutVars>
      </dgm:prSet>
      <dgm:spPr/>
      <dgm:t>
        <a:bodyPr/>
        <a:lstStyle/>
        <a:p>
          <a:endParaRPr lang="en-US"/>
        </a:p>
      </dgm:t>
    </dgm:pt>
    <dgm:pt modelId="{C3C2E269-3364-4D4F-A22B-E56B20543038}" type="pres">
      <dgm:prSet presAssocID="{92BE2233-D234-4CF7-9B3A-F855661E1BA9}" presName="sibTrans" presStyleCnt="0"/>
      <dgm:spPr/>
    </dgm:pt>
    <dgm:pt modelId="{836F763F-A199-4128-8DA9-02DA3207EBC8}" type="pres">
      <dgm:prSet presAssocID="{2440ECDA-7B09-4D0B-B4CC-EBCE00B88C9F}" presName="node" presStyleLbl="node1" presStyleIdx="3" presStyleCnt="4" custScaleY="136788">
        <dgm:presLayoutVars>
          <dgm:bulletEnabled val="1"/>
        </dgm:presLayoutVars>
      </dgm:prSet>
      <dgm:spPr/>
      <dgm:t>
        <a:bodyPr/>
        <a:lstStyle/>
        <a:p>
          <a:endParaRPr lang="en-US"/>
        </a:p>
      </dgm:t>
    </dgm:pt>
  </dgm:ptLst>
  <dgm:cxnLst>
    <dgm:cxn modelId="{A6285314-E4F2-4D74-8976-52B06446A180}" srcId="{D0C8BD77-93C7-429B-BB7D-B2B99B3E6D05}" destId="{189178A6-251F-4413-BF78-ECAC756D96DB}" srcOrd="0" destOrd="0" parTransId="{7C9602A2-0630-4995-AA3D-D50BC595E229}" sibTransId="{7E1A3B53-A926-4C60-9680-10E73B805FE1}"/>
    <dgm:cxn modelId="{8793004A-BAA2-48A7-9A1C-AE0E44DD3F25}" type="presOf" srcId="{189178A6-251F-4413-BF78-ECAC756D96DB}" destId="{D5DB73EA-6FD5-4491-B89B-55734E14026F}" srcOrd="0" destOrd="0" presId="urn:microsoft.com/office/officeart/2005/8/layout/default"/>
    <dgm:cxn modelId="{2EA60306-38CA-4409-8676-CE785C70E807}" type="presOf" srcId="{2440ECDA-7B09-4D0B-B4CC-EBCE00B88C9F}" destId="{836F763F-A199-4128-8DA9-02DA3207EBC8}" srcOrd="0" destOrd="0" presId="urn:microsoft.com/office/officeart/2005/8/layout/default"/>
    <dgm:cxn modelId="{F0A5133E-5E66-4A83-B7BF-4FFEC9DAB3C9}" srcId="{D0C8BD77-93C7-429B-BB7D-B2B99B3E6D05}" destId="{FC642703-C806-4BBB-B5B5-2AC46317FB9E}" srcOrd="2" destOrd="0" parTransId="{C59E6402-EFCF-48B2-A74E-DEC2B1FB3AE9}" sibTransId="{92BE2233-D234-4CF7-9B3A-F855661E1BA9}"/>
    <dgm:cxn modelId="{3F5C379C-95AC-43D2-81D5-D90A3B83323D}" type="presOf" srcId="{D0C8BD77-93C7-429B-BB7D-B2B99B3E6D05}" destId="{480C53CE-3878-4740-9089-EF4C5C9B89A3}" srcOrd="0" destOrd="0" presId="urn:microsoft.com/office/officeart/2005/8/layout/default"/>
    <dgm:cxn modelId="{540B9500-A107-4EE6-AD60-AD9A4A1AFE3A}" srcId="{D0C8BD77-93C7-429B-BB7D-B2B99B3E6D05}" destId="{2440ECDA-7B09-4D0B-B4CC-EBCE00B88C9F}" srcOrd="3" destOrd="0" parTransId="{348F04C7-E938-467A-ABF8-5858E53F9D28}" sibTransId="{7C018DF5-A141-4AAB-82AB-E8A1BC4285E3}"/>
    <dgm:cxn modelId="{43491E8D-352C-400E-9981-FB650E1DAB93}" type="presOf" srcId="{628D821B-276D-4C1E-9776-47310C826C6C}" destId="{079A49F1-9F8D-49DD-BFB4-CBA42C10768E}" srcOrd="0" destOrd="0" presId="urn:microsoft.com/office/officeart/2005/8/layout/default"/>
    <dgm:cxn modelId="{1F60794B-0561-4E12-943B-816ED2A83B0D}" srcId="{D0C8BD77-93C7-429B-BB7D-B2B99B3E6D05}" destId="{628D821B-276D-4C1E-9776-47310C826C6C}" srcOrd="1" destOrd="0" parTransId="{EC054485-15BD-4AB6-8F60-43C091A5D1E7}" sibTransId="{3B8A8929-7579-4BAB-B5F6-9A804B9BED29}"/>
    <dgm:cxn modelId="{2B46A684-B00D-41FE-A043-54F2E2946C28}" type="presOf" srcId="{FC642703-C806-4BBB-B5B5-2AC46317FB9E}" destId="{6B86664A-5D26-422D-9058-D3C25C4F6D4C}" srcOrd="0" destOrd="0" presId="urn:microsoft.com/office/officeart/2005/8/layout/default"/>
    <dgm:cxn modelId="{CB9116A0-B523-4009-954D-52EF8398F294}" type="presParOf" srcId="{480C53CE-3878-4740-9089-EF4C5C9B89A3}" destId="{D5DB73EA-6FD5-4491-B89B-55734E14026F}" srcOrd="0" destOrd="0" presId="urn:microsoft.com/office/officeart/2005/8/layout/default"/>
    <dgm:cxn modelId="{83B20380-58BB-471E-8D6C-5F30D745AD59}" type="presParOf" srcId="{480C53CE-3878-4740-9089-EF4C5C9B89A3}" destId="{E17DE0D6-754C-4B8D-B463-0E980ECD5149}" srcOrd="1" destOrd="0" presId="urn:microsoft.com/office/officeart/2005/8/layout/default"/>
    <dgm:cxn modelId="{46BAE283-6EB1-4B10-AB0D-AA8A315BE988}" type="presParOf" srcId="{480C53CE-3878-4740-9089-EF4C5C9B89A3}" destId="{079A49F1-9F8D-49DD-BFB4-CBA42C10768E}" srcOrd="2" destOrd="0" presId="urn:microsoft.com/office/officeart/2005/8/layout/default"/>
    <dgm:cxn modelId="{035E2004-E7AE-4B57-8068-D8DA99764ED7}" type="presParOf" srcId="{480C53CE-3878-4740-9089-EF4C5C9B89A3}" destId="{D1FA5282-73A3-4563-99C3-1C8B86434962}" srcOrd="3" destOrd="0" presId="urn:microsoft.com/office/officeart/2005/8/layout/default"/>
    <dgm:cxn modelId="{0CAF668F-7671-4769-93C8-AC69F9D73E5C}" type="presParOf" srcId="{480C53CE-3878-4740-9089-EF4C5C9B89A3}" destId="{6B86664A-5D26-422D-9058-D3C25C4F6D4C}" srcOrd="4" destOrd="0" presId="urn:microsoft.com/office/officeart/2005/8/layout/default"/>
    <dgm:cxn modelId="{AFAD2513-03D0-442F-A78D-6BE9C874386F}" type="presParOf" srcId="{480C53CE-3878-4740-9089-EF4C5C9B89A3}" destId="{C3C2E269-3364-4D4F-A22B-E56B20543038}" srcOrd="5" destOrd="0" presId="urn:microsoft.com/office/officeart/2005/8/layout/default"/>
    <dgm:cxn modelId="{3E7CBD4B-E8FC-4734-AD3A-9207E29B5CD7}" type="presParOf" srcId="{480C53CE-3878-4740-9089-EF4C5C9B89A3}" destId="{836F763F-A199-4128-8DA9-02DA3207EBC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9F54A-85A6-4B9E-AA1B-2DB6C618E40C}">
      <dsp:nvSpPr>
        <dsp:cNvPr id="0" name=""/>
        <dsp:cNvSpPr/>
      </dsp:nvSpPr>
      <dsp:spPr>
        <a:xfrm>
          <a:off x="807759" y="1826"/>
          <a:ext cx="2519902" cy="2519902"/>
        </a:xfrm>
        <a:prstGeom prst="ellipse">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b="1" kern="1200" dirty="0"/>
            <a:t>Paper 1:  </a:t>
          </a:r>
          <a:r>
            <a:rPr lang="en-GB" sz="2300" kern="1200" dirty="0"/>
            <a:t>Explorations in Creative Reading and Writing</a:t>
          </a:r>
          <a:endParaRPr lang="en-US" sz="2300" kern="1200" dirty="0"/>
        </a:p>
      </dsp:txBody>
      <dsp:txXfrm>
        <a:off x="1176790" y="370857"/>
        <a:ext cx="1781840" cy="1781840"/>
      </dsp:txXfrm>
    </dsp:sp>
    <dsp:sp modelId="{59C603B7-49D5-4B6C-BD0C-A48EA90AD769}">
      <dsp:nvSpPr>
        <dsp:cNvPr id="0" name=""/>
        <dsp:cNvSpPr/>
      </dsp:nvSpPr>
      <dsp:spPr>
        <a:xfrm rot="5400000">
          <a:off x="3535553" y="927890"/>
          <a:ext cx="881965" cy="667774"/>
        </a:xfrm>
        <a:prstGeom prst="triangle">
          <a:avLst/>
        </a:prstGeom>
        <a:gradFill rotWithShape="0">
          <a:gsLst>
            <a:gs pos="0">
              <a:schemeClr val="accent2">
                <a:tint val="60000"/>
                <a:hueOff val="0"/>
                <a:satOff val="0"/>
                <a:lumOff val="0"/>
                <a:alphaOff val="0"/>
                <a:tint val="62000"/>
                <a:hueMod val="94000"/>
                <a:satMod val="140000"/>
                <a:lumMod val="110000"/>
              </a:schemeClr>
            </a:gs>
            <a:gs pos="100000">
              <a:schemeClr val="accent2">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D3BEDB4-F38C-4DA5-858A-8522426FE75F}">
      <dsp:nvSpPr>
        <dsp:cNvPr id="0" name=""/>
        <dsp:cNvSpPr/>
      </dsp:nvSpPr>
      <dsp:spPr>
        <a:xfrm>
          <a:off x="4587613" y="1826"/>
          <a:ext cx="2519902" cy="2519902"/>
        </a:xfrm>
        <a:prstGeom prst="ellipse">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b="1" kern="1200" dirty="0"/>
            <a:t>50% </a:t>
          </a:r>
          <a:r>
            <a:rPr lang="en-GB" sz="2300" kern="1200" dirty="0"/>
            <a:t>of GCSE English Language.</a:t>
          </a:r>
          <a:endParaRPr lang="en-US" sz="2300" kern="1200" dirty="0"/>
        </a:p>
      </dsp:txBody>
      <dsp:txXfrm>
        <a:off x="4956644" y="370857"/>
        <a:ext cx="1781840" cy="178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B73EA-6FD5-4491-B89B-55734E14026F}">
      <dsp:nvSpPr>
        <dsp:cNvPr id="0" name=""/>
        <dsp:cNvSpPr/>
      </dsp:nvSpPr>
      <dsp:spPr>
        <a:xfrm>
          <a:off x="532" y="21173"/>
          <a:ext cx="2076849" cy="1246109"/>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Reading: Worth 50% of the marks.</a:t>
          </a:r>
          <a:endParaRPr lang="en-US" sz="1800" kern="1200" dirty="0"/>
        </a:p>
      </dsp:txBody>
      <dsp:txXfrm>
        <a:off x="532" y="21173"/>
        <a:ext cx="2076849" cy="1246109"/>
      </dsp:txXfrm>
    </dsp:sp>
    <dsp:sp modelId="{079A49F1-9F8D-49DD-BFB4-CBA42C10768E}">
      <dsp:nvSpPr>
        <dsp:cNvPr id="0" name=""/>
        <dsp:cNvSpPr/>
      </dsp:nvSpPr>
      <dsp:spPr>
        <a:xfrm>
          <a:off x="2285067" y="21173"/>
          <a:ext cx="2076849" cy="1246109"/>
        </a:xfrm>
        <a:prstGeom prst="rect">
          <a:avLst/>
        </a:prstGeom>
        <a:solidFill>
          <a:schemeClr val="accent5">
            <a:hueOff val="6718086"/>
            <a:satOff val="-3139"/>
            <a:lumOff val="-352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Students are provided with an extract from a text – usually a short story or the beginning of a novel – and they are given </a:t>
          </a:r>
          <a:r>
            <a:rPr lang="en-GB" sz="1600" b="1" kern="1200" dirty="0"/>
            <a:t>15 minutes </a:t>
          </a:r>
          <a:r>
            <a:rPr lang="en-GB" sz="1600" kern="1200" dirty="0"/>
            <a:t>to actively read and annotate it.</a:t>
          </a:r>
          <a:endParaRPr lang="en-US" sz="1600" kern="1200" dirty="0"/>
        </a:p>
      </dsp:txBody>
      <dsp:txXfrm>
        <a:off x="2285067" y="21173"/>
        <a:ext cx="2076849" cy="1246109"/>
      </dsp:txXfrm>
    </dsp:sp>
    <dsp:sp modelId="{6B86664A-5D26-422D-9058-D3C25C4F6D4C}">
      <dsp:nvSpPr>
        <dsp:cNvPr id="0" name=""/>
        <dsp:cNvSpPr/>
      </dsp:nvSpPr>
      <dsp:spPr>
        <a:xfrm>
          <a:off x="532" y="1474968"/>
          <a:ext cx="2076849" cy="1749501"/>
        </a:xfrm>
        <a:prstGeom prst="rect">
          <a:avLst/>
        </a:prstGeom>
        <a:solidFill>
          <a:schemeClr val="accent5">
            <a:hueOff val="13436172"/>
            <a:satOff val="-6278"/>
            <a:lumOff val="-705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Next, they have to answer </a:t>
          </a:r>
          <a:r>
            <a:rPr lang="en-GB" sz="1800" b="1" kern="1200" dirty="0"/>
            <a:t>4 </a:t>
          </a:r>
          <a:r>
            <a:rPr lang="en-GB" sz="1800" kern="1200" dirty="0"/>
            <a:t>questions which test different reading skills. (</a:t>
          </a:r>
          <a:r>
            <a:rPr lang="en-GB" sz="1800" b="1" kern="1200" dirty="0"/>
            <a:t>45</a:t>
          </a:r>
          <a:r>
            <a:rPr lang="en-GB" sz="1800" kern="1200" dirty="0"/>
            <a:t> Minutes)</a:t>
          </a:r>
          <a:endParaRPr lang="en-US" sz="1800" kern="1200" dirty="0"/>
        </a:p>
      </dsp:txBody>
      <dsp:txXfrm>
        <a:off x="532" y="1474968"/>
        <a:ext cx="2076849" cy="1749501"/>
      </dsp:txXfrm>
    </dsp:sp>
    <dsp:sp modelId="{836F763F-A199-4128-8DA9-02DA3207EBC8}">
      <dsp:nvSpPr>
        <dsp:cNvPr id="0" name=""/>
        <dsp:cNvSpPr/>
      </dsp:nvSpPr>
      <dsp:spPr>
        <a:xfrm>
          <a:off x="2285067" y="1497455"/>
          <a:ext cx="2076849" cy="1704528"/>
        </a:xfrm>
        <a:prstGeom prst="rect">
          <a:avLst/>
        </a:prstGeom>
        <a:solidFill>
          <a:schemeClr val="accent5">
            <a:hueOff val="20154258"/>
            <a:satOff val="-9417"/>
            <a:lumOff val="-10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a:t>Writing: Worth 50% of the marks</a:t>
          </a:r>
        </a:p>
        <a:p>
          <a:pPr lvl="0" algn="ctr" defTabSz="533400">
            <a:lnSpc>
              <a:spcPct val="90000"/>
            </a:lnSpc>
            <a:spcBef>
              <a:spcPct val="0"/>
            </a:spcBef>
            <a:spcAft>
              <a:spcPct val="35000"/>
            </a:spcAft>
          </a:pPr>
          <a:r>
            <a:rPr lang="en-GB" sz="1200" kern="1200" dirty="0"/>
            <a:t>Students have a choice of two tasks:  Usually, there is a picture and students are asked to write a description.  Or, they have to write a narrative (story</a:t>
          </a:r>
          <a:r>
            <a:rPr lang="en-GB" sz="1200" i="1" kern="1200" dirty="0"/>
            <a:t>).  Occasionally, the question about the picture will ask them to write a story.  (</a:t>
          </a:r>
          <a:r>
            <a:rPr lang="en-GB" sz="1200" b="1" i="1" kern="1200" dirty="0"/>
            <a:t>45</a:t>
          </a:r>
          <a:r>
            <a:rPr lang="en-GB" sz="1200" i="1" kern="1200" dirty="0"/>
            <a:t> Minutes</a:t>
          </a:r>
          <a:r>
            <a:rPr lang="en-GB" sz="1400" i="1" kern="1200" dirty="0"/>
            <a:t>)</a:t>
          </a:r>
          <a:endParaRPr lang="en-US" sz="1400" kern="1200" dirty="0"/>
        </a:p>
      </dsp:txBody>
      <dsp:txXfrm>
        <a:off x="2285067" y="1497455"/>
        <a:ext cx="2076849" cy="1704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9F54A-85A6-4B9E-AA1B-2DB6C618E40C}">
      <dsp:nvSpPr>
        <dsp:cNvPr id="0" name=""/>
        <dsp:cNvSpPr/>
      </dsp:nvSpPr>
      <dsp:spPr>
        <a:xfrm>
          <a:off x="807759" y="1826"/>
          <a:ext cx="2519902" cy="2519902"/>
        </a:xfrm>
        <a:prstGeom prst="ellipse">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b="1" kern="1200" dirty="0"/>
            <a:t>Paper 2:  </a:t>
          </a:r>
          <a:r>
            <a:rPr lang="en-GB" sz="2200" kern="1200" dirty="0"/>
            <a:t>Writers’ Viewpoints and Perspectives</a:t>
          </a:r>
          <a:endParaRPr lang="en-US" sz="2200" kern="1200" dirty="0"/>
        </a:p>
      </dsp:txBody>
      <dsp:txXfrm>
        <a:off x="1176790" y="370857"/>
        <a:ext cx="1781840" cy="1781840"/>
      </dsp:txXfrm>
    </dsp:sp>
    <dsp:sp modelId="{59C603B7-49D5-4B6C-BD0C-A48EA90AD769}">
      <dsp:nvSpPr>
        <dsp:cNvPr id="0" name=""/>
        <dsp:cNvSpPr/>
      </dsp:nvSpPr>
      <dsp:spPr>
        <a:xfrm rot="5400000">
          <a:off x="3535553" y="927890"/>
          <a:ext cx="881965" cy="667774"/>
        </a:xfrm>
        <a:prstGeom prst="triangle">
          <a:avLst/>
        </a:prstGeom>
        <a:gradFill rotWithShape="0">
          <a:gsLst>
            <a:gs pos="0">
              <a:schemeClr val="accent2">
                <a:tint val="60000"/>
                <a:hueOff val="0"/>
                <a:satOff val="0"/>
                <a:lumOff val="0"/>
                <a:alphaOff val="0"/>
                <a:tint val="62000"/>
                <a:hueMod val="94000"/>
                <a:satMod val="140000"/>
                <a:lumMod val="110000"/>
              </a:schemeClr>
            </a:gs>
            <a:gs pos="100000">
              <a:schemeClr val="accent2">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D3BEDB4-F38C-4DA5-858A-8522426FE75F}">
      <dsp:nvSpPr>
        <dsp:cNvPr id="0" name=""/>
        <dsp:cNvSpPr/>
      </dsp:nvSpPr>
      <dsp:spPr>
        <a:xfrm>
          <a:off x="4587613" y="1826"/>
          <a:ext cx="2519902" cy="2519902"/>
        </a:xfrm>
        <a:prstGeom prst="ellipse">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b="1" kern="1200" dirty="0"/>
            <a:t>50% </a:t>
          </a:r>
          <a:r>
            <a:rPr lang="en-GB" sz="2200" kern="1200" dirty="0"/>
            <a:t>of GCSE English Language.</a:t>
          </a:r>
          <a:endParaRPr lang="en-US" sz="2200" kern="1200" dirty="0"/>
        </a:p>
      </dsp:txBody>
      <dsp:txXfrm>
        <a:off x="4956644" y="370857"/>
        <a:ext cx="1781840" cy="1781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B73EA-6FD5-4491-B89B-55734E14026F}">
      <dsp:nvSpPr>
        <dsp:cNvPr id="0" name=""/>
        <dsp:cNvSpPr/>
      </dsp:nvSpPr>
      <dsp:spPr>
        <a:xfrm>
          <a:off x="532" y="272869"/>
          <a:ext cx="2076849" cy="1246109"/>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a:t>Reading: Worth 50% of the marks.</a:t>
          </a:r>
          <a:endParaRPr lang="en-US" sz="1200" kern="1200"/>
        </a:p>
      </dsp:txBody>
      <dsp:txXfrm>
        <a:off x="532" y="272869"/>
        <a:ext cx="2076849" cy="1246109"/>
      </dsp:txXfrm>
    </dsp:sp>
    <dsp:sp modelId="{6E4D8A37-2E94-48D0-A1CA-F12829D263C7}">
      <dsp:nvSpPr>
        <dsp:cNvPr id="0" name=""/>
        <dsp:cNvSpPr/>
      </dsp:nvSpPr>
      <dsp:spPr>
        <a:xfrm>
          <a:off x="2285067" y="272869"/>
          <a:ext cx="2076849" cy="1246109"/>
        </a:xfrm>
        <a:prstGeom prst="rect">
          <a:avLst/>
        </a:prstGeom>
        <a:solidFill>
          <a:schemeClr val="accent5">
            <a:hueOff val="6718086"/>
            <a:satOff val="-3139"/>
            <a:lumOff val="-352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Students are given </a:t>
          </a:r>
          <a:r>
            <a:rPr lang="en-GB" sz="1200" b="1" kern="1200" dirty="0"/>
            <a:t>15 </a:t>
          </a:r>
          <a:r>
            <a:rPr lang="en-GB" sz="1200" kern="1200" dirty="0"/>
            <a:t>minutes to </a:t>
          </a:r>
          <a:r>
            <a:rPr lang="en-GB" sz="1200" b="1" kern="1200" dirty="0"/>
            <a:t>actively</a:t>
          </a:r>
          <a:r>
            <a:rPr lang="en-GB" sz="1200" kern="1200" dirty="0"/>
            <a:t> read two non-fiction extracts.  One is usually a Nineteenth Century text and one is more modern.</a:t>
          </a:r>
          <a:endParaRPr lang="en-US" sz="1200" kern="1200" dirty="0"/>
        </a:p>
      </dsp:txBody>
      <dsp:txXfrm>
        <a:off x="2285067" y="272869"/>
        <a:ext cx="2076849" cy="1246109"/>
      </dsp:txXfrm>
    </dsp:sp>
    <dsp:sp modelId="{6B86664A-5D26-422D-9058-D3C25C4F6D4C}">
      <dsp:nvSpPr>
        <dsp:cNvPr id="0" name=""/>
        <dsp:cNvSpPr/>
      </dsp:nvSpPr>
      <dsp:spPr>
        <a:xfrm>
          <a:off x="532" y="1726664"/>
          <a:ext cx="2076849" cy="1246109"/>
        </a:xfrm>
        <a:prstGeom prst="rect">
          <a:avLst/>
        </a:prstGeom>
        <a:solidFill>
          <a:schemeClr val="accent5">
            <a:hueOff val="13436172"/>
            <a:satOff val="-6278"/>
            <a:lumOff val="-705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a:t>Next, they have to answer </a:t>
          </a:r>
          <a:r>
            <a:rPr lang="en-GB" sz="1200" b="1" kern="1200"/>
            <a:t>4 </a:t>
          </a:r>
          <a:r>
            <a:rPr lang="en-GB" sz="1200" kern="1200"/>
            <a:t>questions which test different reading skills. (</a:t>
          </a:r>
          <a:r>
            <a:rPr lang="en-GB" sz="1200" b="1" kern="1200"/>
            <a:t>45</a:t>
          </a:r>
          <a:r>
            <a:rPr lang="en-GB" sz="1200" kern="1200"/>
            <a:t> Minutes)</a:t>
          </a:r>
          <a:endParaRPr lang="en-US" sz="1200" kern="1200"/>
        </a:p>
        <a:p>
          <a:pPr marL="57150" lvl="1" indent="-57150" algn="l" defTabSz="400050">
            <a:lnSpc>
              <a:spcPct val="90000"/>
            </a:lnSpc>
            <a:spcBef>
              <a:spcPct val="0"/>
            </a:spcBef>
            <a:spcAft>
              <a:spcPct val="15000"/>
            </a:spcAft>
            <a:buChar char="••"/>
          </a:pPr>
          <a:r>
            <a:rPr lang="en-GB" sz="900" b="1" kern="1200"/>
            <a:t>Writing: Worth 50% of the marks.</a:t>
          </a:r>
          <a:endParaRPr lang="en-US" sz="900" kern="1200"/>
        </a:p>
      </dsp:txBody>
      <dsp:txXfrm>
        <a:off x="532" y="1726664"/>
        <a:ext cx="2076849" cy="1246109"/>
      </dsp:txXfrm>
    </dsp:sp>
    <dsp:sp modelId="{F511D0F5-33A0-410B-BAD1-AF1CBB80CE1E}">
      <dsp:nvSpPr>
        <dsp:cNvPr id="0" name=""/>
        <dsp:cNvSpPr/>
      </dsp:nvSpPr>
      <dsp:spPr>
        <a:xfrm>
          <a:off x="2285067" y="1726664"/>
          <a:ext cx="2076849" cy="1246109"/>
        </a:xfrm>
        <a:prstGeom prst="rect">
          <a:avLst/>
        </a:prstGeom>
        <a:solidFill>
          <a:schemeClr val="accent5">
            <a:hueOff val="20154258"/>
            <a:satOff val="-9417"/>
            <a:lumOff val="-10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a:t>Students are required to write a non-fiction response to a given statement. (</a:t>
          </a:r>
          <a:r>
            <a:rPr lang="en-GB" sz="1200" b="1" kern="1200"/>
            <a:t>45</a:t>
          </a:r>
          <a:r>
            <a:rPr lang="en-GB" sz="1200" kern="1200"/>
            <a:t> Minutes)</a:t>
          </a:r>
          <a:endParaRPr lang="en-US" sz="1200" kern="1200"/>
        </a:p>
      </dsp:txBody>
      <dsp:txXfrm>
        <a:off x="2285067" y="1726664"/>
        <a:ext cx="2076849" cy="1246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9F54A-85A6-4B9E-AA1B-2DB6C618E40C}">
      <dsp:nvSpPr>
        <dsp:cNvPr id="0" name=""/>
        <dsp:cNvSpPr/>
      </dsp:nvSpPr>
      <dsp:spPr>
        <a:xfrm>
          <a:off x="807759" y="1826"/>
          <a:ext cx="2519902" cy="2519902"/>
        </a:xfrm>
        <a:prstGeom prst="ellipse">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t>Paper 1: 64 marks  </a:t>
          </a:r>
          <a:r>
            <a:rPr lang="en-GB" sz="2000" kern="1200" dirty="0"/>
            <a:t>Shakespeare and the 19</a:t>
          </a:r>
          <a:r>
            <a:rPr lang="en-GB" sz="2000" kern="1200" baseline="30000" dirty="0"/>
            <a:t>th-</a:t>
          </a:r>
          <a:r>
            <a:rPr lang="en-GB" sz="2000" kern="1200" dirty="0"/>
            <a:t> Century Novel</a:t>
          </a:r>
          <a:endParaRPr lang="en-US" sz="2000" kern="1200" dirty="0"/>
        </a:p>
      </dsp:txBody>
      <dsp:txXfrm>
        <a:off x="1176790" y="370857"/>
        <a:ext cx="1781840" cy="1781840"/>
      </dsp:txXfrm>
    </dsp:sp>
    <dsp:sp modelId="{59C603B7-49D5-4B6C-BD0C-A48EA90AD769}">
      <dsp:nvSpPr>
        <dsp:cNvPr id="0" name=""/>
        <dsp:cNvSpPr/>
      </dsp:nvSpPr>
      <dsp:spPr>
        <a:xfrm rot="5400000">
          <a:off x="3535553" y="927890"/>
          <a:ext cx="881965" cy="667774"/>
        </a:xfrm>
        <a:prstGeom prst="triangle">
          <a:avLst/>
        </a:prstGeom>
        <a:gradFill rotWithShape="0">
          <a:gsLst>
            <a:gs pos="0">
              <a:schemeClr val="accent2">
                <a:tint val="60000"/>
                <a:hueOff val="0"/>
                <a:satOff val="0"/>
                <a:lumOff val="0"/>
                <a:alphaOff val="0"/>
                <a:tint val="62000"/>
                <a:hueMod val="94000"/>
                <a:satMod val="140000"/>
                <a:lumMod val="110000"/>
              </a:schemeClr>
            </a:gs>
            <a:gs pos="100000">
              <a:schemeClr val="accent2">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D3BEDB4-F38C-4DA5-858A-8522426FE75F}">
      <dsp:nvSpPr>
        <dsp:cNvPr id="0" name=""/>
        <dsp:cNvSpPr/>
      </dsp:nvSpPr>
      <dsp:spPr>
        <a:xfrm>
          <a:off x="4587613" y="1826"/>
          <a:ext cx="2519902" cy="2519902"/>
        </a:xfrm>
        <a:prstGeom prst="ellipse">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t>40% </a:t>
          </a:r>
          <a:r>
            <a:rPr lang="en-GB" sz="2000" kern="1200" dirty="0"/>
            <a:t>of GCSE English Literature.</a:t>
          </a:r>
          <a:endParaRPr lang="en-US" sz="2000" kern="1200" dirty="0"/>
        </a:p>
      </dsp:txBody>
      <dsp:txXfrm>
        <a:off x="4956644" y="370857"/>
        <a:ext cx="1781840" cy="1781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B73EA-6FD5-4491-B89B-55734E14026F}">
      <dsp:nvSpPr>
        <dsp:cNvPr id="0" name=""/>
        <dsp:cNvSpPr/>
      </dsp:nvSpPr>
      <dsp:spPr>
        <a:xfrm>
          <a:off x="532" y="446710"/>
          <a:ext cx="2076849" cy="1830448"/>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Section A</a:t>
          </a:r>
        </a:p>
        <a:p>
          <a:pPr lvl="0" algn="ctr" defTabSz="800100">
            <a:lnSpc>
              <a:spcPct val="90000"/>
            </a:lnSpc>
            <a:spcBef>
              <a:spcPct val="0"/>
            </a:spcBef>
            <a:spcAft>
              <a:spcPct val="35000"/>
            </a:spcAft>
          </a:pPr>
          <a:r>
            <a:rPr lang="en-GB" sz="1800" b="1" kern="1200" dirty="0"/>
            <a:t>Shakespeare: </a:t>
          </a:r>
          <a:r>
            <a:rPr lang="en-GB" sz="1800" b="1" i="1" kern="1200" dirty="0"/>
            <a:t>Macbeth</a:t>
          </a:r>
        </a:p>
        <a:p>
          <a:pPr lvl="0" algn="ctr" defTabSz="800100">
            <a:lnSpc>
              <a:spcPct val="90000"/>
            </a:lnSpc>
            <a:spcBef>
              <a:spcPct val="0"/>
            </a:spcBef>
            <a:spcAft>
              <a:spcPct val="35000"/>
            </a:spcAft>
          </a:pPr>
          <a:r>
            <a:rPr lang="en-GB" sz="1800" b="1" kern="1200" dirty="0"/>
            <a:t>Worth 50% of the marks.</a:t>
          </a:r>
          <a:endParaRPr lang="en-US" sz="1800" kern="1200" dirty="0"/>
        </a:p>
      </dsp:txBody>
      <dsp:txXfrm>
        <a:off x="532" y="446710"/>
        <a:ext cx="2076849" cy="1830448"/>
      </dsp:txXfrm>
    </dsp:sp>
    <dsp:sp modelId="{079A49F1-9F8D-49DD-BFB4-CBA42C10768E}">
      <dsp:nvSpPr>
        <dsp:cNvPr id="0" name=""/>
        <dsp:cNvSpPr/>
      </dsp:nvSpPr>
      <dsp:spPr>
        <a:xfrm>
          <a:off x="2285067" y="308292"/>
          <a:ext cx="2076849" cy="2107284"/>
        </a:xfrm>
        <a:prstGeom prst="rect">
          <a:avLst/>
        </a:prstGeom>
        <a:solidFill>
          <a:schemeClr val="accent5">
            <a:hueOff val="6718086"/>
            <a:satOff val="-3139"/>
            <a:lumOff val="-352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Marks: 34 </a:t>
          </a:r>
        </a:p>
        <a:p>
          <a:pPr lvl="0" algn="ctr" defTabSz="711200">
            <a:lnSpc>
              <a:spcPct val="90000"/>
            </a:lnSpc>
            <a:spcBef>
              <a:spcPct val="0"/>
            </a:spcBef>
            <a:spcAft>
              <a:spcPct val="35000"/>
            </a:spcAft>
          </a:pPr>
          <a:r>
            <a:rPr lang="en-GB" sz="1400" kern="1200" dirty="0"/>
            <a:t>(an extra 4 marks for spelling, punctuation and grammar)</a:t>
          </a:r>
        </a:p>
        <a:p>
          <a:pPr lvl="0" algn="ctr" defTabSz="711200">
            <a:lnSpc>
              <a:spcPct val="90000"/>
            </a:lnSpc>
            <a:spcBef>
              <a:spcPct val="0"/>
            </a:spcBef>
            <a:spcAft>
              <a:spcPct val="35000"/>
            </a:spcAft>
          </a:pPr>
          <a:r>
            <a:rPr lang="en-GB" sz="1600" kern="1200" dirty="0"/>
            <a:t>Students answer one question on the studied text. They will be given an extract to analyse and will also be expected to refer to the </a:t>
          </a:r>
          <a:r>
            <a:rPr lang="en-GB" sz="1600" b="1" kern="1200" dirty="0"/>
            <a:t>whole</a:t>
          </a:r>
          <a:r>
            <a:rPr lang="en-GB" sz="1600" b="0" kern="1200" dirty="0"/>
            <a:t> text. </a:t>
          </a:r>
          <a:r>
            <a:rPr lang="en-GB" sz="1600" kern="1200" dirty="0"/>
            <a:t>  </a:t>
          </a:r>
          <a:endParaRPr lang="en-US" sz="1600" kern="1200" dirty="0"/>
        </a:p>
      </dsp:txBody>
      <dsp:txXfrm>
        <a:off x="2285067" y="308292"/>
        <a:ext cx="2076849" cy="2107284"/>
      </dsp:txXfrm>
    </dsp:sp>
    <dsp:sp modelId="{6B86664A-5D26-422D-9058-D3C25C4F6D4C}">
      <dsp:nvSpPr>
        <dsp:cNvPr id="0" name=""/>
        <dsp:cNvSpPr/>
      </dsp:nvSpPr>
      <dsp:spPr>
        <a:xfrm>
          <a:off x="532" y="2623262"/>
          <a:ext cx="2076849" cy="1749501"/>
        </a:xfrm>
        <a:prstGeom prst="rect">
          <a:avLst/>
        </a:prstGeom>
        <a:solidFill>
          <a:schemeClr val="accent5">
            <a:hueOff val="13436172"/>
            <a:satOff val="-6278"/>
            <a:lumOff val="-705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Section B</a:t>
          </a:r>
        </a:p>
        <a:p>
          <a:pPr lvl="0" algn="ctr" defTabSz="800100">
            <a:lnSpc>
              <a:spcPct val="90000"/>
            </a:lnSpc>
            <a:spcBef>
              <a:spcPct val="0"/>
            </a:spcBef>
            <a:spcAft>
              <a:spcPct val="35000"/>
            </a:spcAft>
          </a:pPr>
          <a:r>
            <a:rPr lang="en-US" sz="1800" b="1" kern="1200" dirty="0"/>
            <a:t>19</a:t>
          </a:r>
          <a:r>
            <a:rPr lang="en-US" sz="1800" b="1" kern="1200" baseline="30000" dirty="0"/>
            <a:t>th</a:t>
          </a:r>
          <a:r>
            <a:rPr lang="en-US" sz="1800" b="1" kern="1200" dirty="0"/>
            <a:t> –Century Novel</a:t>
          </a:r>
        </a:p>
        <a:p>
          <a:pPr lvl="0" algn="ctr" defTabSz="800100">
            <a:lnSpc>
              <a:spcPct val="90000"/>
            </a:lnSpc>
            <a:spcBef>
              <a:spcPct val="0"/>
            </a:spcBef>
            <a:spcAft>
              <a:spcPct val="35000"/>
            </a:spcAft>
          </a:pPr>
          <a:r>
            <a:rPr lang="en-US" sz="1800" b="1" i="1" kern="1200" dirty="0"/>
            <a:t>The Sign of the Four/</a:t>
          </a:r>
        </a:p>
        <a:p>
          <a:pPr lvl="0" algn="ctr" defTabSz="800100">
            <a:lnSpc>
              <a:spcPct val="90000"/>
            </a:lnSpc>
            <a:spcBef>
              <a:spcPct val="0"/>
            </a:spcBef>
            <a:spcAft>
              <a:spcPct val="35000"/>
            </a:spcAft>
          </a:pPr>
          <a:r>
            <a:rPr lang="en-US" sz="1800" b="1" i="1" kern="1200" dirty="0"/>
            <a:t>A Christmas Carol</a:t>
          </a:r>
        </a:p>
        <a:p>
          <a:pPr lvl="0" algn="ctr" defTabSz="800100">
            <a:lnSpc>
              <a:spcPct val="90000"/>
            </a:lnSpc>
            <a:spcBef>
              <a:spcPct val="0"/>
            </a:spcBef>
            <a:spcAft>
              <a:spcPct val="35000"/>
            </a:spcAft>
          </a:pPr>
          <a:r>
            <a:rPr lang="en-US" sz="1800" b="1" i="0" kern="1200" dirty="0"/>
            <a:t>Worth 50% of the marks.</a:t>
          </a:r>
        </a:p>
      </dsp:txBody>
      <dsp:txXfrm>
        <a:off x="532" y="2623262"/>
        <a:ext cx="2076849" cy="1749501"/>
      </dsp:txXfrm>
    </dsp:sp>
    <dsp:sp modelId="{836F763F-A199-4128-8DA9-02DA3207EBC8}">
      <dsp:nvSpPr>
        <dsp:cNvPr id="0" name=""/>
        <dsp:cNvSpPr/>
      </dsp:nvSpPr>
      <dsp:spPr>
        <a:xfrm>
          <a:off x="2285067" y="2645748"/>
          <a:ext cx="2076849" cy="1704528"/>
        </a:xfrm>
        <a:prstGeom prst="rect">
          <a:avLst/>
        </a:prstGeom>
        <a:solidFill>
          <a:schemeClr val="accent5">
            <a:hueOff val="20154258"/>
            <a:satOff val="-9417"/>
            <a:lumOff val="-10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Marks: 30</a:t>
          </a:r>
        </a:p>
        <a:p>
          <a:pPr lvl="0" algn="ctr" defTabSz="711200">
            <a:lnSpc>
              <a:spcPct val="90000"/>
            </a:lnSpc>
            <a:spcBef>
              <a:spcPct val="0"/>
            </a:spcBef>
            <a:spcAft>
              <a:spcPct val="35000"/>
            </a:spcAft>
          </a:pPr>
          <a:r>
            <a:rPr lang="en-US" sz="1600" kern="1200" dirty="0"/>
            <a:t>Students answer one question on the studied text. They will be given an extract to </a:t>
          </a:r>
          <a:r>
            <a:rPr lang="en-US" sz="1600" kern="1200" dirty="0" err="1"/>
            <a:t>analyse</a:t>
          </a:r>
          <a:r>
            <a:rPr lang="en-US" sz="1600" kern="1200" dirty="0"/>
            <a:t> and will also be expected to refer to the </a:t>
          </a:r>
          <a:r>
            <a:rPr lang="en-US" sz="1600" b="1" kern="1200" dirty="0"/>
            <a:t>whole </a:t>
          </a:r>
          <a:r>
            <a:rPr lang="en-US" sz="1600" b="0" kern="1200" dirty="0"/>
            <a:t>text. </a:t>
          </a:r>
          <a:endParaRPr lang="en-US" sz="1600" kern="1200" dirty="0"/>
        </a:p>
      </dsp:txBody>
      <dsp:txXfrm>
        <a:off x="2285067" y="2645748"/>
        <a:ext cx="2076849" cy="17045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9F54A-85A6-4B9E-AA1B-2DB6C618E40C}">
      <dsp:nvSpPr>
        <dsp:cNvPr id="0" name=""/>
        <dsp:cNvSpPr/>
      </dsp:nvSpPr>
      <dsp:spPr>
        <a:xfrm>
          <a:off x="807759" y="1826"/>
          <a:ext cx="2519902" cy="2519902"/>
        </a:xfrm>
        <a:prstGeom prst="ellipse">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a:t>Paper 2: 96 marks  </a:t>
          </a:r>
          <a:r>
            <a:rPr lang="en-GB" sz="2400" kern="1200" dirty="0"/>
            <a:t>Modern Texts and Poetry</a:t>
          </a:r>
          <a:endParaRPr lang="en-US" sz="2400" kern="1200" dirty="0"/>
        </a:p>
      </dsp:txBody>
      <dsp:txXfrm>
        <a:off x="1176790" y="370857"/>
        <a:ext cx="1781840" cy="1781840"/>
      </dsp:txXfrm>
    </dsp:sp>
    <dsp:sp modelId="{59C603B7-49D5-4B6C-BD0C-A48EA90AD769}">
      <dsp:nvSpPr>
        <dsp:cNvPr id="0" name=""/>
        <dsp:cNvSpPr/>
      </dsp:nvSpPr>
      <dsp:spPr>
        <a:xfrm rot="5400000">
          <a:off x="3535553" y="927890"/>
          <a:ext cx="881965" cy="667774"/>
        </a:xfrm>
        <a:prstGeom prst="triangle">
          <a:avLst/>
        </a:prstGeom>
        <a:gradFill rotWithShape="0">
          <a:gsLst>
            <a:gs pos="0">
              <a:schemeClr val="accent2">
                <a:tint val="60000"/>
                <a:hueOff val="0"/>
                <a:satOff val="0"/>
                <a:lumOff val="0"/>
                <a:alphaOff val="0"/>
                <a:tint val="62000"/>
                <a:hueMod val="94000"/>
                <a:satMod val="140000"/>
                <a:lumMod val="110000"/>
              </a:schemeClr>
            </a:gs>
            <a:gs pos="100000">
              <a:schemeClr val="accent2">
                <a:tint val="60000"/>
                <a:hueOff val="0"/>
                <a:satOff val="0"/>
                <a:lumOff val="0"/>
                <a:alphaOff val="0"/>
                <a:tint val="84000"/>
                <a:satMod val="16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D3BEDB4-F38C-4DA5-858A-8522426FE75F}">
      <dsp:nvSpPr>
        <dsp:cNvPr id="0" name=""/>
        <dsp:cNvSpPr/>
      </dsp:nvSpPr>
      <dsp:spPr>
        <a:xfrm>
          <a:off x="4587613" y="1826"/>
          <a:ext cx="2519902" cy="2519902"/>
        </a:xfrm>
        <a:prstGeom prst="ellipse">
          <a:avLst/>
        </a:prstGeom>
        <a:gradFill rotWithShape="0">
          <a:gsLst>
            <a:gs pos="0">
              <a:schemeClr val="accent2">
                <a:hueOff val="0"/>
                <a:satOff val="0"/>
                <a:lumOff val="0"/>
                <a:alphaOff val="0"/>
                <a:tint val="62000"/>
                <a:hueMod val="94000"/>
                <a:satMod val="140000"/>
                <a:lumMod val="110000"/>
              </a:schemeClr>
            </a:gs>
            <a:gs pos="100000">
              <a:schemeClr val="accent2">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a:t>60% </a:t>
          </a:r>
          <a:r>
            <a:rPr lang="en-GB" sz="2400" kern="1200" dirty="0"/>
            <a:t>of GCSE English Literature.</a:t>
          </a:r>
          <a:endParaRPr lang="en-US" sz="2400" kern="1200" dirty="0"/>
        </a:p>
      </dsp:txBody>
      <dsp:txXfrm>
        <a:off x="4956644" y="370857"/>
        <a:ext cx="1781840" cy="1781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B73EA-6FD5-4491-B89B-55734E14026F}">
      <dsp:nvSpPr>
        <dsp:cNvPr id="0" name=""/>
        <dsp:cNvSpPr/>
      </dsp:nvSpPr>
      <dsp:spPr>
        <a:xfrm>
          <a:off x="532" y="446710"/>
          <a:ext cx="2076849" cy="1830448"/>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Section A: 34 marks</a:t>
          </a:r>
        </a:p>
        <a:p>
          <a:pPr lvl="0" algn="ctr" defTabSz="800100">
            <a:lnSpc>
              <a:spcPct val="90000"/>
            </a:lnSpc>
            <a:spcBef>
              <a:spcPct val="0"/>
            </a:spcBef>
            <a:spcAft>
              <a:spcPct val="35000"/>
            </a:spcAft>
          </a:pPr>
          <a:r>
            <a:rPr lang="en-GB" sz="1800" b="1" kern="1200" dirty="0"/>
            <a:t>Modern Prose or Drama</a:t>
          </a:r>
        </a:p>
        <a:p>
          <a:pPr lvl="0" algn="ctr" defTabSz="800100">
            <a:lnSpc>
              <a:spcPct val="90000"/>
            </a:lnSpc>
            <a:spcBef>
              <a:spcPct val="0"/>
            </a:spcBef>
            <a:spcAft>
              <a:spcPct val="35000"/>
            </a:spcAft>
          </a:pPr>
          <a:r>
            <a:rPr lang="en-GB" sz="1800" b="1" i="1" kern="1200" dirty="0"/>
            <a:t>An Inspector Calls </a:t>
          </a:r>
        </a:p>
        <a:p>
          <a:pPr lvl="0" algn="ctr" defTabSz="800100">
            <a:lnSpc>
              <a:spcPct val="90000"/>
            </a:lnSpc>
            <a:spcBef>
              <a:spcPct val="0"/>
            </a:spcBef>
            <a:spcAft>
              <a:spcPct val="35000"/>
            </a:spcAft>
          </a:pPr>
          <a:r>
            <a:rPr lang="en-GB" sz="1800" b="1" i="0" u="sng" kern="1200" dirty="0"/>
            <a:t>Answer one question (from a choice of two) on the studied text. </a:t>
          </a:r>
        </a:p>
      </dsp:txBody>
      <dsp:txXfrm>
        <a:off x="532" y="446710"/>
        <a:ext cx="2076849" cy="1830448"/>
      </dsp:txXfrm>
    </dsp:sp>
    <dsp:sp modelId="{079A49F1-9F8D-49DD-BFB4-CBA42C10768E}">
      <dsp:nvSpPr>
        <dsp:cNvPr id="0" name=""/>
        <dsp:cNvSpPr/>
      </dsp:nvSpPr>
      <dsp:spPr>
        <a:xfrm>
          <a:off x="2285067" y="308292"/>
          <a:ext cx="2076849" cy="2107284"/>
        </a:xfrm>
        <a:prstGeom prst="rect">
          <a:avLst/>
        </a:prstGeom>
        <a:solidFill>
          <a:schemeClr val="accent5">
            <a:hueOff val="6718086"/>
            <a:satOff val="-3139"/>
            <a:lumOff val="-352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t>Section B: 30 marks</a:t>
          </a:r>
        </a:p>
        <a:p>
          <a:pPr lvl="0" algn="ctr" defTabSz="711200">
            <a:lnSpc>
              <a:spcPct val="90000"/>
            </a:lnSpc>
            <a:spcBef>
              <a:spcPct val="0"/>
            </a:spcBef>
            <a:spcAft>
              <a:spcPct val="35000"/>
            </a:spcAft>
          </a:pPr>
          <a:r>
            <a:rPr lang="en-GB" sz="1600" b="1" kern="1200" dirty="0"/>
            <a:t>Poetry Anthology</a:t>
          </a:r>
        </a:p>
        <a:p>
          <a:pPr lvl="0" algn="ctr" defTabSz="711200">
            <a:lnSpc>
              <a:spcPct val="90000"/>
            </a:lnSpc>
            <a:spcBef>
              <a:spcPct val="0"/>
            </a:spcBef>
            <a:spcAft>
              <a:spcPct val="35000"/>
            </a:spcAft>
          </a:pPr>
          <a:r>
            <a:rPr lang="en-GB" sz="1600" b="1" kern="1200" dirty="0"/>
            <a:t>Power and Conflict Cluster</a:t>
          </a:r>
        </a:p>
        <a:p>
          <a:pPr lvl="0" algn="ctr" defTabSz="711200">
            <a:lnSpc>
              <a:spcPct val="90000"/>
            </a:lnSpc>
            <a:spcBef>
              <a:spcPct val="0"/>
            </a:spcBef>
            <a:spcAft>
              <a:spcPct val="35000"/>
            </a:spcAft>
          </a:pPr>
          <a:r>
            <a:rPr lang="en-US" sz="1600" b="1" u="sng" kern="1200" dirty="0"/>
            <a:t>Answer one question, comparing two poems.</a:t>
          </a:r>
        </a:p>
      </dsp:txBody>
      <dsp:txXfrm>
        <a:off x="2285067" y="308292"/>
        <a:ext cx="2076849" cy="2107284"/>
      </dsp:txXfrm>
    </dsp:sp>
    <dsp:sp modelId="{6B86664A-5D26-422D-9058-D3C25C4F6D4C}">
      <dsp:nvSpPr>
        <dsp:cNvPr id="0" name=""/>
        <dsp:cNvSpPr/>
      </dsp:nvSpPr>
      <dsp:spPr>
        <a:xfrm>
          <a:off x="532" y="2623262"/>
          <a:ext cx="2076849" cy="1749501"/>
        </a:xfrm>
        <a:prstGeom prst="rect">
          <a:avLst/>
        </a:prstGeom>
        <a:solidFill>
          <a:schemeClr val="accent5">
            <a:hueOff val="13436172"/>
            <a:satOff val="-6278"/>
            <a:lumOff val="-705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Section C: 32 marks</a:t>
          </a:r>
        </a:p>
        <a:p>
          <a:pPr lvl="0" algn="ctr" defTabSz="800100">
            <a:lnSpc>
              <a:spcPct val="90000"/>
            </a:lnSpc>
            <a:spcBef>
              <a:spcPct val="0"/>
            </a:spcBef>
            <a:spcAft>
              <a:spcPct val="35000"/>
            </a:spcAft>
          </a:pPr>
          <a:r>
            <a:rPr lang="en-GB" sz="1800" b="1" i="0" kern="1200" dirty="0"/>
            <a:t>Unseen Poetry</a:t>
          </a:r>
        </a:p>
        <a:p>
          <a:pPr lvl="0" algn="ctr" defTabSz="800100">
            <a:lnSpc>
              <a:spcPct val="90000"/>
            </a:lnSpc>
            <a:spcBef>
              <a:spcPct val="0"/>
            </a:spcBef>
            <a:spcAft>
              <a:spcPct val="35000"/>
            </a:spcAft>
          </a:pPr>
          <a:r>
            <a:rPr lang="en-GB" sz="1800" b="1" i="0" u="sng" kern="1200" dirty="0"/>
            <a:t>Answer two questions on unseen poetry</a:t>
          </a:r>
          <a:endParaRPr lang="en-US" sz="1800" b="1" i="0" u="sng" kern="1200" dirty="0"/>
        </a:p>
      </dsp:txBody>
      <dsp:txXfrm>
        <a:off x="532" y="2623262"/>
        <a:ext cx="2076849" cy="1749501"/>
      </dsp:txXfrm>
    </dsp:sp>
    <dsp:sp modelId="{836F763F-A199-4128-8DA9-02DA3207EBC8}">
      <dsp:nvSpPr>
        <dsp:cNvPr id="0" name=""/>
        <dsp:cNvSpPr/>
      </dsp:nvSpPr>
      <dsp:spPr>
        <a:xfrm>
          <a:off x="2285067" y="2645748"/>
          <a:ext cx="2076849" cy="1704528"/>
        </a:xfrm>
        <a:prstGeom prst="rect">
          <a:avLst/>
        </a:prstGeom>
        <a:solidFill>
          <a:schemeClr val="accent5">
            <a:hueOff val="20154258"/>
            <a:satOff val="-9417"/>
            <a:lumOff val="-10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This paper requires students to explore a character, theme or idea in each section. </a:t>
          </a:r>
        </a:p>
        <a:p>
          <a:pPr lvl="0" algn="ctr" defTabSz="711200">
            <a:lnSpc>
              <a:spcPct val="90000"/>
            </a:lnSpc>
            <a:spcBef>
              <a:spcPct val="0"/>
            </a:spcBef>
            <a:spcAft>
              <a:spcPct val="35000"/>
            </a:spcAft>
          </a:pPr>
          <a:r>
            <a:rPr lang="en-US" sz="1600" kern="1200" dirty="0"/>
            <a:t>In the poetry sections, students are also required to compare how a theme, idea or topic is presented in two poems. </a:t>
          </a:r>
        </a:p>
      </dsp:txBody>
      <dsp:txXfrm>
        <a:off x="2285067" y="2645748"/>
        <a:ext cx="2076849" cy="170452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302238" cy="339830"/>
          </a:xfrm>
          <a:prstGeom prst="rect">
            <a:avLst/>
          </a:prstGeom>
        </p:spPr>
        <p:txBody>
          <a:bodyPr vert="horz" lIns="91318" tIns="45659" rIns="91318" bIns="45659" rtlCol="0"/>
          <a:lstStyle>
            <a:lvl1pPr algn="l">
              <a:defRPr sz="1200"/>
            </a:lvl1pPr>
          </a:lstStyle>
          <a:p>
            <a:endParaRPr lang="en-GB" dirty="0"/>
          </a:p>
        </p:txBody>
      </p:sp>
      <p:sp>
        <p:nvSpPr>
          <p:cNvPr id="3" name="Date Placeholder 2"/>
          <p:cNvSpPr>
            <a:spLocks noGrp="1"/>
          </p:cNvSpPr>
          <p:nvPr>
            <p:ph type="dt" sz="quarter" idx="1"/>
          </p:nvPr>
        </p:nvSpPr>
        <p:spPr>
          <a:xfrm>
            <a:off x="5622086" y="2"/>
            <a:ext cx="4302238" cy="339830"/>
          </a:xfrm>
          <a:prstGeom prst="rect">
            <a:avLst/>
          </a:prstGeom>
        </p:spPr>
        <p:txBody>
          <a:bodyPr vert="horz" lIns="91318" tIns="45659" rIns="91318" bIns="45659" rtlCol="0"/>
          <a:lstStyle>
            <a:lvl1pPr algn="r">
              <a:defRPr sz="1200"/>
            </a:lvl1pPr>
          </a:lstStyle>
          <a:p>
            <a:fld id="{24A14164-AE38-4A5A-9D42-FA19DD348C2B}" type="datetimeFigureOut">
              <a:rPr lang="en-US" smtClean="0"/>
              <a:pPr/>
              <a:t>9/30/2019</a:t>
            </a:fld>
            <a:endParaRPr lang="en-GB" dirty="0"/>
          </a:p>
        </p:txBody>
      </p:sp>
      <p:sp>
        <p:nvSpPr>
          <p:cNvPr id="4" name="Footer Placeholder 3"/>
          <p:cNvSpPr>
            <a:spLocks noGrp="1"/>
          </p:cNvSpPr>
          <p:nvPr>
            <p:ph type="ftr" sz="quarter" idx="2"/>
          </p:nvPr>
        </p:nvSpPr>
        <p:spPr>
          <a:xfrm>
            <a:off x="1" y="6456760"/>
            <a:ext cx="4302238" cy="339829"/>
          </a:xfrm>
          <a:prstGeom prst="rect">
            <a:avLst/>
          </a:prstGeom>
        </p:spPr>
        <p:txBody>
          <a:bodyPr vert="horz" lIns="91318" tIns="45659" rIns="91318" bIns="45659"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086" y="6456760"/>
            <a:ext cx="4302238" cy="339829"/>
          </a:xfrm>
          <a:prstGeom prst="rect">
            <a:avLst/>
          </a:prstGeom>
        </p:spPr>
        <p:txBody>
          <a:bodyPr vert="horz" lIns="91318" tIns="45659" rIns="91318" bIns="45659" rtlCol="0" anchor="b"/>
          <a:lstStyle>
            <a:lvl1pPr algn="r">
              <a:defRPr sz="1200"/>
            </a:lvl1pPr>
          </a:lstStyle>
          <a:p>
            <a:fld id="{BE2B6DED-24AE-47F8-ACDC-838A903139FD}" type="slidenum">
              <a:rPr lang="en-GB" smtClean="0"/>
              <a:pPr/>
              <a:t>‹#›</a:t>
            </a:fld>
            <a:endParaRPr lang="en-GB" dirty="0"/>
          </a:p>
        </p:txBody>
      </p:sp>
    </p:spTree>
    <p:extLst>
      <p:ext uri="{BB962C8B-B14F-4D97-AF65-F5344CB8AC3E}">
        <p14:creationId xmlns:p14="http://schemas.microsoft.com/office/powerpoint/2010/main" val="4250265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302238" cy="339830"/>
          </a:xfrm>
          <a:prstGeom prst="rect">
            <a:avLst/>
          </a:prstGeom>
        </p:spPr>
        <p:txBody>
          <a:bodyPr vert="horz" lIns="91318" tIns="45659" rIns="91318" bIns="45659" rtlCol="0"/>
          <a:lstStyle>
            <a:lvl1pPr algn="l">
              <a:defRPr sz="1200"/>
            </a:lvl1pPr>
          </a:lstStyle>
          <a:p>
            <a:endParaRPr lang="en-GB" dirty="0"/>
          </a:p>
        </p:txBody>
      </p:sp>
      <p:sp>
        <p:nvSpPr>
          <p:cNvPr id="3" name="Date Placeholder 2"/>
          <p:cNvSpPr>
            <a:spLocks noGrp="1"/>
          </p:cNvSpPr>
          <p:nvPr>
            <p:ph type="dt" idx="1"/>
          </p:nvPr>
        </p:nvSpPr>
        <p:spPr>
          <a:xfrm>
            <a:off x="5622086" y="2"/>
            <a:ext cx="4302238" cy="339830"/>
          </a:xfrm>
          <a:prstGeom prst="rect">
            <a:avLst/>
          </a:prstGeom>
        </p:spPr>
        <p:txBody>
          <a:bodyPr vert="horz" lIns="91318" tIns="45659" rIns="91318" bIns="45659" rtlCol="0"/>
          <a:lstStyle>
            <a:lvl1pPr algn="r">
              <a:defRPr sz="1200"/>
            </a:lvl1pPr>
          </a:lstStyle>
          <a:p>
            <a:fld id="{94CBBC16-0C0D-46DC-BBC5-FB4AB1A490FC}" type="datetimeFigureOut">
              <a:rPr lang="en-US" smtClean="0"/>
              <a:pPr/>
              <a:t>9/30/2019</a:t>
            </a:fld>
            <a:endParaRPr lang="en-GB" dirty="0"/>
          </a:p>
        </p:txBody>
      </p:sp>
      <p:sp>
        <p:nvSpPr>
          <p:cNvPr id="4" name="Slide Image Placeholder 3"/>
          <p:cNvSpPr>
            <a:spLocks noGrp="1" noRot="1" noChangeAspect="1"/>
          </p:cNvSpPr>
          <p:nvPr>
            <p:ph type="sldImg" idx="2"/>
          </p:nvPr>
        </p:nvSpPr>
        <p:spPr>
          <a:xfrm>
            <a:off x="3265488" y="511175"/>
            <a:ext cx="3397250" cy="2547938"/>
          </a:xfrm>
          <a:prstGeom prst="rect">
            <a:avLst/>
          </a:prstGeom>
          <a:noFill/>
          <a:ln w="12700">
            <a:solidFill>
              <a:prstClr val="black"/>
            </a:solidFill>
          </a:ln>
        </p:spPr>
        <p:txBody>
          <a:bodyPr vert="horz" lIns="91318" tIns="45659" rIns="91318" bIns="45659" rtlCol="0" anchor="ctr"/>
          <a:lstStyle/>
          <a:p>
            <a:endParaRPr lang="en-GB" dirty="0"/>
          </a:p>
        </p:txBody>
      </p:sp>
      <p:sp>
        <p:nvSpPr>
          <p:cNvPr id="5" name="Notes Placeholder 4"/>
          <p:cNvSpPr>
            <a:spLocks noGrp="1"/>
          </p:cNvSpPr>
          <p:nvPr>
            <p:ph type="body" sz="quarter" idx="3"/>
          </p:nvPr>
        </p:nvSpPr>
        <p:spPr>
          <a:xfrm>
            <a:off x="993360" y="3228924"/>
            <a:ext cx="7939920" cy="3058465"/>
          </a:xfrm>
          <a:prstGeom prst="rect">
            <a:avLst/>
          </a:prstGeom>
        </p:spPr>
        <p:txBody>
          <a:bodyPr vert="horz" lIns="91318" tIns="45659" rIns="91318" bIns="456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56760"/>
            <a:ext cx="4302238" cy="339829"/>
          </a:xfrm>
          <a:prstGeom prst="rect">
            <a:avLst/>
          </a:prstGeom>
        </p:spPr>
        <p:txBody>
          <a:bodyPr vert="horz" lIns="91318" tIns="45659" rIns="91318" bIns="45659"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2086" y="6456760"/>
            <a:ext cx="4302238" cy="339829"/>
          </a:xfrm>
          <a:prstGeom prst="rect">
            <a:avLst/>
          </a:prstGeom>
        </p:spPr>
        <p:txBody>
          <a:bodyPr vert="horz" lIns="91318" tIns="45659" rIns="91318" bIns="45659" rtlCol="0" anchor="b"/>
          <a:lstStyle>
            <a:lvl1pPr algn="r">
              <a:defRPr sz="1200"/>
            </a:lvl1pPr>
          </a:lstStyle>
          <a:p>
            <a:fld id="{52107253-1CAE-4944-89C8-E666E0DA9CB5}" type="slidenum">
              <a:rPr lang="en-GB" smtClean="0"/>
              <a:pPr/>
              <a:t>‹#›</a:t>
            </a:fld>
            <a:endParaRPr lang="en-GB" dirty="0"/>
          </a:p>
        </p:txBody>
      </p:sp>
    </p:spTree>
    <p:extLst>
      <p:ext uri="{BB962C8B-B14F-4D97-AF65-F5344CB8AC3E}">
        <p14:creationId xmlns:p14="http://schemas.microsoft.com/office/powerpoint/2010/main" val="3767776660"/>
      </p:ext>
    </p:extLst>
  </p:cSld>
  <p:clrMap bg1="lt1" tx1="dk1" bg2="lt2" tx2="dk2" accent1="accent1" accent2="accent2" accent3="accent3" accent4="accent4" accent5="accent5" accent6="accent6" hlink="hlink" folHlink="folHlink"/>
  <p:notesStyle>
    <a:lvl1pPr marL="0" algn="l" defTabSz="541203" rtl="0" eaLnBrk="1" latinLnBrk="0" hangingPunct="1">
      <a:defRPr sz="700" kern="1200">
        <a:solidFill>
          <a:schemeClr val="tx1"/>
        </a:solidFill>
        <a:latin typeface="+mn-lt"/>
        <a:ea typeface="+mn-ea"/>
        <a:cs typeface="+mn-cs"/>
      </a:defRPr>
    </a:lvl1pPr>
    <a:lvl2pPr marL="270601" algn="l" defTabSz="541203" rtl="0" eaLnBrk="1" latinLnBrk="0" hangingPunct="1">
      <a:defRPr sz="700" kern="1200">
        <a:solidFill>
          <a:schemeClr val="tx1"/>
        </a:solidFill>
        <a:latin typeface="+mn-lt"/>
        <a:ea typeface="+mn-ea"/>
        <a:cs typeface="+mn-cs"/>
      </a:defRPr>
    </a:lvl2pPr>
    <a:lvl3pPr marL="541203" algn="l" defTabSz="541203" rtl="0" eaLnBrk="1" latinLnBrk="0" hangingPunct="1">
      <a:defRPr sz="700" kern="1200">
        <a:solidFill>
          <a:schemeClr val="tx1"/>
        </a:solidFill>
        <a:latin typeface="+mn-lt"/>
        <a:ea typeface="+mn-ea"/>
        <a:cs typeface="+mn-cs"/>
      </a:defRPr>
    </a:lvl3pPr>
    <a:lvl4pPr marL="811805" algn="l" defTabSz="541203" rtl="0" eaLnBrk="1" latinLnBrk="0" hangingPunct="1">
      <a:defRPr sz="700" kern="1200">
        <a:solidFill>
          <a:schemeClr val="tx1"/>
        </a:solidFill>
        <a:latin typeface="+mn-lt"/>
        <a:ea typeface="+mn-ea"/>
        <a:cs typeface="+mn-cs"/>
      </a:defRPr>
    </a:lvl4pPr>
    <a:lvl5pPr marL="1082407" algn="l" defTabSz="541203" rtl="0" eaLnBrk="1" latinLnBrk="0" hangingPunct="1">
      <a:defRPr sz="700" kern="1200">
        <a:solidFill>
          <a:schemeClr val="tx1"/>
        </a:solidFill>
        <a:latin typeface="+mn-lt"/>
        <a:ea typeface="+mn-ea"/>
        <a:cs typeface="+mn-cs"/>
      </a:defRPr>
    </a:lvl5pPr>
    <a:lvl6pPr marL="1353008" algn="l" defTabSz="541203" rtl="0" eaLnBrk="1" latinLnBrk="0" hangingPunct="1">
      <a:defRPr sz="700" kern="1200">
        <a:solidFill>
          <a:schemeClr val="tx1"/>
        </a:solidFill>
        <a:latin typeface="+mn-lt"/>
        <a:ea typeface="+mn-ea"/>
        <a:cs typeface="+mn-cs"/>
      </a:defRPr>
    </a:lvl6pPr>
    <a:lvl7pPr marL="1623610" algn="l" defTabSz="541203" rtl="0" eaLnBrk="1" latinLnBrk="0" hangingPunct="1">
      <a:defRPr sz="700" kern="1200">
        <a:solidFill>
          <a:schemeClr val="tx1"/>
        </a:solidFill>
        <a:latin typeface="+mn-lt"/>
        <a:ea typeface="+mn-ea"/>
        <a:cs typeface="+mn-cs"/>
      </a:defRPr>
    </a:lvl7pPr>
    <a:lvl8pPr marL="1894213" algn="l" defTabSz="541203" rtl="0" eaLnBrk="1" latinLnBrk="0" hangingPunct="1">
      <a:defRPr sz="700" kern="1200">
        <a:solidFill>
          <a:schemeClr val="tx1"/>
        </a:solidFill>
        <a:latin typeface="+mn-lt"/>
        <a:ea typeface="+mn-ea"/>
        <a:cs typeface="+mn-cs"/>
      </a:defRPr>
    </a:lvl8pPr>
    <a:lvl9pPr marL="2164814" algn="l" defTabSz="541203"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D588AF-E247-498C-AEA7-E9E40F1355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88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D588AF-E247-498C-AEA7-E9E40F1355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843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D588AF-E247-498C-AEA7-E9E40F1355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08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2408" y="1216026"/>
            <a:ext cx="7464392"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754204" y="2894798"/>
            <a:ext cx="6400800" cy="1752600"/>
          </a:xfrm>
        </p:spPr>
        <p:txBody>
          <a:bodyPr/>
          <a:lstStyle>
            <a:lvl1pPr marL="0" indent="0" algn="ctr">
              <a:buNone/>
              <a:defRPr>
                <a:solidFill>
                  <a:schemeClr val="tx1">
                    <a:tint val="75000"/>
                  </a:schemeClr>
                </a:solidFill>
              </a:defRPr>
            </a:lvl1pPr>
            <a:lvl2pPr marL="456996" indent="0" algn="ctr">
              <a:buNone/>
              <a:defRPr>
                <a:solidFill>
                  <a:schemeClr val="tx1">
                    <a:tint val="75000"/>
                  </a:schemeClr>
                </a:solidFill>
              </a:defRPr>
            </a:lvl2pPr>
            <a:lvl3pPr marL="913989" indent="0" algn="ctr">
              <a:buNone/>
              <a:defRPr>
                <a:solidFill>
                  <a:schemeClr val="tx1">
                    <a:tint val="75000"/>
                  </a:schemeClr>
                </a:solidFill>
              </a:defRPr>
            </a:lvl3pPr>
            <a:lvl4pPr marL="1370984" indent="0" algn="ctr">
              <a:buNone/>
              <a:defRPr>
                <a:solidFill>
                  <a:schemeClr val="tx1">
                    <a:tint val="75000"/>
                  </a:schemeClr>
                </a:solidFill>
              </a:defRPr>
            </a:lvl4pPr>
            <a:lvl5pPr marL="1827980" indent="0" algn="ctr">
              <a:buNone/>
              <a:defRPr>
                <a:solidFill>
                  <a:schemeClr val="tx1">
                    <a:tint val="75000"/>
                  </a:schemeClr>
                </a:solidFill>
              </a:defRPr>
            </a:lvl5pPr>
            <a:lvl6pPr marL="2284976" indent="0" algn="ctr">
              <a:buNone/>
              <a:defRPr>
                <a:solidFill>
                  <a:schemeClr val="tx1">
                    <a:tint val="75000"/>
                  </a:schemeClr>
                </a:solidFill>
              </a:defRPr>
            </a:lvl6pPr>
            <a:lvl7pPr marL="2741972" indent="0" algn="ctr">
              <a:buNone/>
              <a:defRPr>
                <a:solidFill>
                  <a:schemeClr val="tx1">
                    <a:tint val="75000"/>
                  </a:schemeClr>
                </a:solidFill>
              </a:defRPr>
            </a:lvl7pPr>
            <a:lvl8pPr marL="3198967" indent="0" algn="ctr">
              <a:buNone/>
              <a:defRPr>
                <a:solidFill>
                  <a:schemeClr val="tx1">
                    <a:tint val="75000"/>
                  </a:schemeClr>
                </a:solidFill>
              </a:defRPr>
            </a:lvl8pPr>
            <a:lvl9pPr marL="365596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2F6C5FDD-5085-4214-84F6-C17EFD08FB22}" type="datetimeFigureOut">
              <a:rPr lang="en-US" smtClean="0"/>
              <a:pPr/>
              <a:t>9/30/2019</a:t>
            </a:fld>
            <a:endParaRPr lang="en-GB"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F7666D8-2194-4F2B-BA0A-2F3F4050E0BA}"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2F6C5FDD-5085-4214-84F6-C17EFD08FB22}" type="datetimeFigureOut">
              <a:rPr lang="en-US" smtClean="0"/>
              <a:pPr/>
              <a:t>9/30/2019</a:t>
            </a:fld>
            <a:endParaRPr lang="en-GB"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F7666D8-2194-4F2B-BA0A-2F3F4050E0B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25375" y="390529"/>
            <a:ext cx="3886200" cy="8321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63604" y="390529"/>
            <a:ext cx="11509375"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2F6C5FDD-5085-4214-84F6-C17EFD08FB22}" type="datetimeFigureOut">
              <a:rPr lang="en-US" smtClean="0"/>
              <a:pPr/>
              <a:t>9/30/2019</a:t>
            </a:fld>
            <a:endParaRPr lang="en-GB"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F7666D8-2194-4F2B-BA0A-2F3F4050E0BA}"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fld id="{08B9EBBA-996F-894A-B54A-D6246ED52CEA}"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33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9B3A1323-8D79-1946-B0D7-40001CF92E9D}"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102553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8DFA1846-DA80-1C48-A609-854EA85C59AD}"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309015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fld id="{57302355-E14B-8545-A8F8-0FE83CC9D524}"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2855622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fld id="{02640F58-564D-2B4F-AE67-E407BA4FCF45}"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262630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fld id="{F13A34C8-038E-2045-AF43-DF7DBB8E0E9E}"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2216058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fld id="{8818C68F-D26B-8F47-958C-23B49CF8A634}"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351887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D0DF5E60-9974-AC48-9591-99C2BB44B7CF}"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24647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2F6C5FDD-5085-4214-84F6-C17EFD08FB22}" type="datetimeFigureOut">
              <a:rPr lang="en-US" smtClean="0"/>
              <a:pPr/>
              <a:t>9/30/2019</a:t>
            </a:fld>
            <a:endParaRPr lang="en-GB"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F7666D8-2194-4F2B-BA0A-2F3F4050E0BA}"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342900"/>
            <a:fld id="{09B482E8-6E0E-1B4F-B1FD-C69DB9E858D9}"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277415970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defTabSz="342900"/>
            <a:fld id="{09B482E8-6E0E-1B4F-B1FD-C69DB9E858D9}"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45397972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09B482E8-6E0E-1B4F-B1FD-C69DB9E858D9}"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252434618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09B482E8-6E0E-1B4F-B1FD-C69DB9E858D9}"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14445715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09B482E8-6E0E-1B4F-B1FD-C69DB9E858D9}"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38141171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09B482E8-6E0E-1B4F-B1FD-C69DB9E858D9}"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26925267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342900"/>
            <a:fld id="{09B482E8-6E0E-1B4F-B1FD-C69DB9E858D9}"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137123690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C6C52C72-DE31-F449-A4ED-4C594FD91407}"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4108386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ED62726E-379B-B349-9EED-81ED093FA806}"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pPr defTabSz="342900"/>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311496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6996" indent="0">
              <a:buNone/>
              <a:defRPr sz="1800">
                <a:solidFill>
                  <a:schemeClr val="tx1">
                    <a:tint val="75000"/>
                  </a:schemeClr>
                </a:solidFill>
              </a:defRPr>
            </a:lvl2pPr>
            <a:lvl3pPr marL="913989" indent="0">
              <a:buNone/>
              <a:defRPr sz="1600">
                <a:solidFill>
                  <a:schemeClr val="tx1">
                    <a:tint val="75000"/>
                  </a:schemeClr>
                </a:solidFill>
              </a:defRPr>
            </a:lvl3pPr>
            <a:lvl4pPr marL="1370984" indent="0">
              <a:buNone/>
              <a:defRPr sz="1400">
                <a:solidFill>
                  <a:schemeClr val="tx1">
                    <a:tint val="75000"/>
                  </a:schemeClr>
                </a:solidFill>
              </a:defRPr>
            </a:lvl4pPr>
            <a:lvl5pPr marL="1827980" indent="0">
              <a:buNone/>
              <a:defRPr sz="1400">
                <a:solidFill>
                  <a:schemeClr val="tx1">
                    <a:tint val="75000"/>
                  </a:schemeClr>
                </a:solidFill>
              </a:defRPr>
            </a:lvl5pPr>
            <a:lvl6pPr marL="2284976" indent="0">
              <a:buNone/>
              <a:defRPr sz="1400">
                <a:solidFill>
                  <a:schemeClr val="tx1">
                    <a:tint val="75000"/>
                  </a:schemeClr>
                </a:solidFill>
              </a:defRPr>
            </a:lvl6pPr>
            <a:lvl7pPr marL="2741972" indent="0">
              <a:buNone/>
              <a:defRPr sz="1400">
                <a:solidFill>
                  <a:schemeClr val="tx1">
                    <a:tint val="75000"/>
                  </a:schemeClr>
                </a:solidFill>
              </a:defRPr>
            </a:lvl7pPr>
            <a:lvl8pPr marL="3198967" indent="0">
              <a:buNone/>
              <a:defRPr sz="1400">
                <a:solidFill>
                  <a:schemeClr val="tx1">
                    <a:tint val="75000"/>
                  </a:schemeClr>
                </a:solidFill>
              </a:defRPr>
            </a:lvl8pPr>
            <a:lvl9pPr marL="36559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2F6C5FDD-5085-4214-84F6-C17EFD08FB22}" type="datetimeFigureOut">
              <a:rPr lang="en-US" smtClean="0"/>
              <a:pPr/>
              <a:t>9/30/2019</a:t>
            </a:fld>
            <a:endParaRPr lang="en-GB"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F7666D8-2194-4F2B-BA0A-2F3F4050E0BA}"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63600" y="2276479"/>
            <a:ext cx="7697788"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713792" y="2276479"/>
            <a:ext cx="7697787"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2F6C5FDD-5085-4214-84F6-C17EFD08FB22}" type="datetimeFigureOut">
              <a:rPr lang="en-US" smtClean="0"/>
              <a:pPr/>
              <a:t>9/30/2019</a:t>
            </a:fld>
            <a:endParaRPr lang="en-GB"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0F7666D8-2194-4F2B-BA0A-2F3F4050E0BA}"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96" indent="0">
              <a:buNone/>
              <a:defRPr sz="2000" b="1"/>
            </a:lvl2pPr>
            <a:lvl3pPr marL="913989" indent="0">
              <a:buNone/>
              <a:defRPr sz="1800" b="1"/>
            </a:lvl3pPr>
            <a:lvl4pPr marL="1370984" indent="0">
              <a:buNone/>
              <a:defRPr sz="1600" b="1"/>
            </a:lvl4pPr>
            <a:lvl5pPr marL="1827980" indent="0">
              <a:buNone/>
              <a:defRPr sz="1600" b="1"/>
            </a:lvl5pPr>
            <a:lvl6pPr marL="2284976" indent="0">
              <a:buNone/>
              <a:defRPr sz="1600" b="1"/>
            </a:lvl6pPr>
            <a:lvl7pPr marL="2741972" indent="0">
              <a:buNone/>
              <a:defRPr sz="1600" b="1"/>
            </a:lvl7pPr>
            <a:lvl8pPr marL="3198967" indent="0">
              <a:buNone/>
              <a:defRPr sz="1600" b="1"/>
            </a:lvl8pPr>
            <a:lvl9pPr marL="36559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96" indent="0">
              <a:buNone/>
              <a:defRPr sz="2000" b="1"/>
            </a:lvl2pPr>
            <a:lvl3pPr marL="913989" indent="0">
              <a:buNone/>
              <a:defRPr sz="1800" b="1"/>
            </a:lvl3pPr>
            <a:lvl4pPr marL="1370984" indent="0">
              <a:buNone/>
              <a:defRPr sz="1600" b="1"/>
            </a:lvl4pPr>
            <a:lvl5pPr marL="1827980" indent="0">
              <a:buNone/>
              <a:defRPr sz="1600" b="1"/>
            </a:lvl5pPr>
            <a:lvl6pPr marL="2284976" indent="0">
              <a:buNone/>
              <a:defRPr sz="1600" b="1"/>
            </a:lvl6pPr>
            <a:lvl7pPr marL="2741972" indent="0">
              <a:buNone/>
              <a:defRPr sz="1600" b="1"/>
            </a:lvl7pPr>
            <a:lvl8pPr marL="3198967" indent="0">
              <a:buNone/>
              <a:defRPr sz="1600" b="1"/>
            </a:lvl8pPr>
            <a:lvl9pPr marL="36559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2F6C5FDD-5085-4214-84F6-C17EFD08FB22}" type="datetimeFigureOut">
              <a:rPr lang="en-US" smtClean="0"/>
              <a:pPr/>
              <a:t>9/30/2019</a:t>
            </a:fld>
            <a:endParaRPr lang="en-GB" dirty="0"/>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0F7666D8-2194-4F2B-BA0A-2F3F4050E0B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2F6C5FDD-5085-4214-84F6-C17EFD08FB22}" type="datetimeFigureOut">
              <a:rPr lang="en-US" smtClean="0"/>
              <a:pPr/>
              <a:t>9/30/2019</a:t>
            </a:fld>
            <a:endParaRPr lang="en-GB" dirty="0"/>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0F7666D8-2194-4F2B-BA0A-2F3F4050E0BA}"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2F6C5FDD-5085-4214-84F6-C17EFD08FB22}" type="datetimeFigureOut">
              <a:rPr lang="en-US" smtClean="0"/>
              <a:pPr/>
              <a:t>9/30/2019</a:t>
            </a:fld>
            <a:endParaRPr lang="en-GB" dirty="0"/>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0F7666D8-2194-4F2B-BA0A-2F3F4050E0B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6996" indent="0">
              <a:buNone/>
              <a:defRPr sz="1200"/>
            </a:lvl2pPr>
            <a:lvl3pPr marL="913989" indent="0">
              <a:buNone/>
              <a:defRPr sz="1000"/>
            </a:lvl3pPr>
            <a:lvl4pPr marL="1370984" indent="0">
              <a:buNone/>
              <a:defRPr sz="900"/>
            </a:lvl4pPr>
            <a:lvl5pPr marL="1827980" indent="0">
              <a:buNone/>
              <a:defRPr sz="900"/>
            </a:lvl5pPr>
            <a:lvl6pPr marL="2284976" indent="0">
              <a:buNone/>
              <a:defRPr sz="900"/>
            </a:lvl6pPr>
            <a:lvl7pPr marL="2741972" indent="0">
              <a:buNone/>
              <a:defRPr sz="900"/>
            </a:lvl7pPr>
            <a:lvl8pPr marL="3198967" indent="0">
              <a:buNone/>
              <a:defRPr sz="900"/>
            </a:lvl8pPr>
            <a:lvl9pPr marL="365596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2F6C5FDD-5085-4214-84F6-C17EFD08FB22}" type="datetimeFigureOut">
              <a:rPr lang="en-US" smtClean="0"/>
              <a:pPr/>
              <a:t>9/30/2019</a:t>
            </a:fld>
            <a:endParaRPr lang="en-GB"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0F7666D8-2194-4F2B-BA0A-2F3F4050E0BA}"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96" indent="0">
              <a:buNone/>
              <a:defRPr sz="2800"/>
            </a:lvl2pPr>
            <a:lvl3pPr marL="913989" indent="0">
              <a:buNone/>
              <a:defRPr sz="2400"/>
            </a:lvl3pPr>
            <a:lvl4pPr marL="1370984" indent="0">
              <a:buNone/>
              <a:defRPr sz="2000"/>
            </a:lvl4pPr>
            <a:lvl5pPr marL="1827980" indent="0">
              <a:buNone/>
              <a:defRPr sz="2000"/>
            </a:lvl5pPr>
            <a:lvl6pPr marL="2284976" indent="0">
              <a:buNone/>
              <a:defRPr sz="2000"/>
            </a:lvl6pPr>
            <a:lvl7pPr marL="2741972" indent="0">
              <a:buNone/>
              <a:defRPr sz="2000"/>
            </a:lvl7pPr>
            <a:lvl8pPr marL="3198967" indent="0">
              <a:buNone/>
              <a:defRPr sz="2000"/>
            </a:lvl8pPr>
            <a:lvl9pPr marL="3655961"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96" indent="0">
              <a:buNone/>
              <a:defRPr sz="1200"/>
            </a:lvl2pPr>
            <a:lvl3pPr marL="913989" indent="0">
              <a:buNone/>
              <a:defRPr sz="1000"/>
            </a:lvl3pPr>
            <a:lvl4pPr marL="1370984" indent="0">
              <a:buNone/>
              <a:defRPr sz="900"/>
            </a:lvl4pPr>
            <a:lvl5pPr marL="1827980" indent="0">
              <a:buNone/>
              <a:defRPr sz="900"/>
            </a:lvl5pPr>
            <a:lvl6pPr marL="2284976" indent="0">
              <a:buNone/>
              <a:defRPr sz="900"/>
            </a:lvl6pPr>
            <a:lvl7pPr marL="2741972" indent="0">
              <a:buNone/>
              <a:defRPr sz="900"/>
            </a:lvl7pPr>
            <a:lvl8pPr marL="3198967" indent="0">
              <a:buNone/>
              <a:defRPr sz="900"/>
            </a:lvl8pPr>
            <a:lvl9pPr marL="365596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2F6C5FDD-5085-4214-84F6-C17EFD08FB22}" type="datetimeFigureOut">
              <a:rPr lang="en-US" smtClean="0"/>
              <a:pPr/>
              <a:t>9/30/2019</a:t>
            </a:fld>
            <a:endParaRPr lang="en-GB"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0F7666D8-2194-4F2B-BA0A-2F3F4050E0BA}"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5DAC8"/>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68918" y="274638"/>
            <a:ext cx="7117882" cy="1143000"/>
          </a:xfrm>
          <a:prstGeom prst="rect">
            <a:avLst/>
          </a:prstGeom>
        </p:spPr>
        <p:txBody>
          <a:bodyPr vert="horz" lIns="91399" tIns="45700" rIns="91399" bIns="4570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1568918" y="1600204"/>
            <a:ext cx="7117882" cy="4525963"/>
          </a:xfrm>
          <a:prstGeom prst="rect">
            <a:avLst/>
          </a:prstGeom>
        </p:spPr>
        <p:txBody>
          <a:bodyPr vert="horz" lIns="91399" tIns="45700" rIns="91399"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 name="Picture 9" descr="STRAPLINE-blank.png"/>
          <p:cNvPicPr>
            <a:picLocks noChangeAspect="1"/>
          </p:cNvPicPr>
          <p:nvPr userDrawn="1"/>
        </p:nvPicPr>
        <p:blipFill>
          <a:blip r:embed="rId13"/>
          <a:stretch>
            <a:fillRect/>
          </a:stretch>
        </p:blipFill>
        <p:spPr>
          <a:xfrm rot="5400000">
            <a:off x="-2477562" y="2467821"/>
            <a:ext cx="6867742" cy="1912620"/>
          </a:xfrm>
          <a:prstGeom prst="rect">
            <a:avLst/>
          </a:prstGeom>
        </p:spPr>
      </p:pic>
      <p:pic>
        <p:nvPicPr>
          <p:cNvPr id="11" name="Picture 10" descr="Badge.png"/>
          <p:cNvPicPr>
            <a:picLocks noChangeAspect="1"/>
          </p:cNvPicPr>
          <p:nvPr userDrawn="1"/>
        </p:nvPicPr>
        <p:blipFill>
          <a:blip r:embed="rId14"/>
          <a:stretch>
            <a:fillRect/>
          </a:stretch>
        </p:blipFill>
        <p:spPr>
          <a:xfrm>
            <a:off x="115578" y="128771"/>
            <a:ext cx="1004562" cy="1095378"/>
          </a:xfrm>
          <a:prstGeom prst="rect">
            <a:avLst/>
          </a:prstGeom>
          <a:effectLst>
            <a:outerShdw blurRad="50800" dist="50800" dir="2700000" algn="tl" rotWithShape="0">
              <a:prstClr val="black">
                <a:alpha val="40000"/>
              </a:prstClr>
            </a:outerShdw>
          </a:effectLst>
        </p:spPr>
      </p:pic>
      <p:pic>
        <p:nvPicPr>
          <p:cNvPr id="12" name="Picture 11" descr="Inspiring-Achievement.png"/>
          <p:cNvPicPr>
            <a:picLocks noChangeAspect="1"/>
          </p:cNvPicPr>
          <p:nvPr userDrawn="1"/>
        </p:nvPicPr>
        <p:blipFill>
          <a:blip r:embed="rId15" cstate="print"/>
          <a:stretch>
            <a:fillRect/>
          </a:stretch>
        </p:blipFill>
        <p:spPr>
          <a:xfrm>
            <a:off x="7523747" y="6332543"/>
            <a:ext cx="1495251" cy="41274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3989" rtl="0" eaLnBrk="1" latinLnBrk="0" hangingPunct="1">
        <a:spcBef>
          <a:spcPct val="0"/>
        </a:spcBef>
        <a:buNone/>
        <a:defRPr sz="3200" b="1" kern="1200">
          <a:solidFill>
            <a:srgbClr val="5E687C"/>
          </a:solidFill>
          <a:latin typeface="Arial" panose="020B0604020202020204" pitchFamily="34" charset="0"/>
          <a:ea typeface="+mj-ea"/>
          <a:cs typeface="Arial" panose="020B0604020202020204" pitchFamily="34" charset="0"/>
        </a:defRPr>
      </a:lvl1pPr>
    </p:titleStyle>
    <p:bodyStyle>
      <a:lvl1pPr marL="342748" indent="-342748" algn="l" defTabSz="913989"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618" indent="-285622" algn="l" defTabSz="913989"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488" indent="-228497" algn="l" defTabSz="913989"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599484" indent="-228497" algn="l" defTabSz="913989"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6480" indent="-228497" algn="l" defTabSz="913989"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3473" indent="-228497" algn="l" defTabSz="9139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60" indent="-228497" algn="l" defTabSz="9139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89" rtl="0" eaLnBrk="1" latinLnBrk="0" hangingPunct="1">
        <a:defRPr sz="1800" kern="1200">
          <a:solidFill>
            <a:schemeClr val="tx1"/>
          </a:solidFill>
          <a:latin typeface="+mn-lt"/>
          <a:ea typeface="+mn-ea"/>
          <a:cs typeface="+mn-cs"/>
        </a:defRPr>
      </a:lvl1pPr>
      <a:lvl2pPr marL="456996" algn="l" defTabSz="913989" rtl="0" eaLnBrk="1" latinLnBrk="0" hangingPunct="1">
        <a:defRPr sz="1800" kern="1200">
          <a:solidFill>
            <a:schemeClr val="tx1"/>
          </a:solidFill>
          <a:latin typeface="+mn-lt"/>
          <a:ea typeface="+mn-ea"/>
          <a:cs typeface="+mn-cs"/>
        </a:defRPr>
      </a:lvl2pPr>
      <a:lvl3pPr marL="913989" algn="l" defTabSz="913989" rtl="0" eaLnBrk="1" latinLnBrk="0" hangingPunct="1">
        <a:defRPr sz="1800" kern="1200">
          <a:solidFill>
            <a:schemeClr val="tx1"/>
          </a:solidFill>
          <a:latin typeface="+mn-lt"/>
          <a:ea typeface="+mn-ea"/>
          <a:cs typeface="+mn-cs"/>
        </a:defRPr>
      </a:lvl3pPr>
      <a:lvl4pPr marL="1370984" algn="l" defTabSz="913989" rtl="0" eaLnBrk="1" latinLnBrk="0" hangingPunct="1">
        <a:defRPr sz="1800" kern="1200">
          <a:solidFill>
            <a:schemeClr val="tx1"/>
          </a:solidFill>
          <a:latin typeface="+mn-lt"/>
          <a:ea typeface="+mn-ea"/>
          <a:cs typeface="+mn-cs"/>
        </a:defRPr>
      </a:lvl4pPr>
      <a:lvl5pPr marL="1827980" algn="l" defTabSz="913989" rtl="0" eaLnBrk="1" latinLnBrk="0" hangingPunct="1">
        <a:defRPr sz="1800" kern="1200">
          <a:solidFill>
            <a:schemeClr val="tx1"/>
          </a:solidFill>
          <a:latin typeface="+mn-lt"/>
          <a:ea typeface="+mn-ea"/>
          <a:cs typeface="+mn-cs"/>
        </a:defRPr>
      </a:lvl5pPr>
      <a:lvl6pPr marL="2284976" algn="l" defTabSz="913989" rtl="0" eaLnBrk="1" latinLnBrk="0" hangingPunct="1">
        <a:defRPr sz="1800" kern="1200">
          <a:solidFill>
            <a:schemeClr val="tx1"/>
          </a:solidFill>
          <a:latin typeface="+mn-lt"/>
          <a:ea typeface="+mn-ea"/>
          <a:cs typeface="+mn-cs"/>
        </a:defRPr>
      </a:lvl6pPr>
      <a:lvl7pPr marL="2741972" algn="l" defTabSz="913989" rtl="0" eaLnBrk="1" latinLnBrk="0" hangingPunct="1">
        <a:defRPr sz="1800" kern="1200">
          <a:solidFill>
            <a:schemeClr val="tx1"/>
          </a:solidFill>
          <a:latin typeface="+mn-lt"/>
          <a:ea typeface="+mn-ea"/>
          <a:cs typeface="+mn-cs"/>
        </a:defRPr>
      </a:lvl7pPr>
      <a:lvl8pPr marL="3198967" algn="l" defTabSz="913989" rtl="0" eaLnBrk="1" latinLnBrk="0" hangingPunct="1">
        <a:defRPr sz="1800" kern="1200">
          <a:solidFill>
            <a:schemeClr val="tx1"/>
          </a:solidFill>
          <a:latin typeface="+mn-lt"/>
          <a:ea typeface="+mn-ea"/>
          <a:cs typeface="+mn-cs"/>
        </a:defRPr>
      </a:lvl8pPr>
      <a:lvl9pPr marL="3655961" algn="l" defTabSz="9139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pPr defTabSz="342900"/>
            <a:fld id="{09B482E8-6E0E-1B4F-B1FD-C69DB9E858D9}" type="datetimeFigureOut">
              <a:rPr lang="en-US" smtClean="0">
                <a:solidFill>
                  <a:srgbClr val="146194">
                    <a:lumMod val="50000"/>
                  </a:srgbClr>
                </a:solidFill>
              </a:rPr>
              <a:pPr defTabSz="342900"/>
              <a:t>9/30/2019</a:t>
            </a:fld>
            <a:endParaRPr lang="en-US" dirty="0">
              <a:solidFill>
                <a:srgbClr val="146194">
                  <a:lumMod val="50000"/>
                </a:srgbClr>
              </a:solidFill>
            </a:endParaRPr>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pPr defTabSz="342900"/>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defTabSz="342900"/>
            <a:fld id="{D57F1E4F-1CFF-5643-939E-217C01CDF565}" type="slidenum">
              <a:rPr lang="en-US" smtClean="0">
                <a:solidFill>
                  <a:srgbClr val="146194">
                    <a:lumMod val="50000"/>
                  </a:srgbClr>
                </a:solidFill>
              </a:rPr>
              <a:pPr defTabSz="342900"/>
              <a:t>‹#›</a:t>
            </a:fld>
            <a:endParaRPr lang="en-US" dirty="0">
              <a:solidFill>
                <a:srgbClr val="146194">
                  <a:lumMod val="50000"/>
                </a:srgbClr>
              </a:solidFill>
            </a:endParaRPr>
          </a:p>
        </p:txBody>
      </p:sp>
    </p:spTree>
    <p:extLst>
      <p:ext uri="{BB962C8B-B14F-4D97-AF65-F5344CB8AC3E}">
        <p14:creationId xmlns:p14="http://schemas.microsoft.com/office/powerpoint/2010/main" val="204344866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amsatchel.com/" TargetMode="External"/><Relationship Id="rId2" Type="http://schemas.openxmlformats.org/officeDocument/2006/relationships/hyperlink" Target="https://www.senecalearning.com/" TargetMode="External"/><Relationship Id="rId1" Type="http://schemas.openxmlformats.org/officeDocument/2006/relationships/slideLayout" Target="../slideLayouts/slideLayout2.xml"/><Relationship Id="rId5" Type="http://schemas.openxmlformats.org/officeDocument/2006/relationships/hyperlink" Target="https://www.aqa.org.uk/subjects" TargetMode="External"/><Relationship Id="rId4" Type="http://schemas.openxmlformats.org/officeDocument/2006/relationships/hyperlink" Target="https://www.kerboodle.com/users/login?user_return_to=/ap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fif"/><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fif"/><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f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fif"/><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jfif"/><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21.jf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22.jfi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5.jfif"/><Relationship Id="rId4" Type="http://schemas.openxmlformats.org/officeDocument/2006/relationships/image" Target="../media/image24.jfif"/></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jfif"/><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jfif"/><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jfif"/><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jfif"/><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fif"/><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0.jfi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0.jfif"/><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46720" y="274638"/>
            <a:ext cx="7540080" cy="1143000"/>
          </a:xfrm>
        </p:spPr>
        <p:txBody>
          <a:bodyPr>
            <a:normAutofit/>
          </a:bodyPr>
          <a:lstStyle/>
          <a:p>
            <a:pPr algn="l"/>
            <a:r>
              <a:rPr lang="en-GB" sz="2800" b="1" dirty="0" smtClean="0">
                <a:solidFill>
                  <a:srgbClr val="5E687C"/>
                </a:solidFill>
                <a:latin typeface="Arial" pitchFamily="34" charset="0"/>
                <a:cs typeface="Arial" pitchFamily="34" charset="0"/>
              </a:rPr>
              <a:t>Core Evening PPT Slides</a:t>
            </a:r>
            <a:endParaRPr lang="en-GB" sz="2800" b="1" dirty="0">
              <a:solidFill>
                <a:srgbClr val="5E687C"/>
              </a:solidFill>
              <a:latin typeface="Arial" pitchFamily="34" charset="0"/>
              <a:cs typeface="Arial" pitchFamily="34" charset="0"/>
            </a:endParaRPr>
          </a:p>
        </p:txBody>
      </p:sp>
      <p:sp>
        <p:nvSpPr>
          <p:cNvPr id="10" name="Content Placeholder 2"/>
          <p:cNvSpPr>
            <a:spLocks noGrp="1"/>
          </p:cNvSpPr>
          <p:nvPr>
            <p:ph idx="1"/>
          </p:nvPr>
        </p:nvSpPr>
        <p:spPr>
          <a:xfrm>
            <a:off x="1309815" y="1874838"/>
            <a:ext cx="7376985" cy="4525963"/>
          </a:xfrm>
        </p:spPr>
        <p:txBody>
          <a:bodyPr>
            <a:normAutofit fontScale="92500" lnSpcReduction="20000"/>
          </a:bodyPr>
          <a:lstStyle/>
          <a:p>
            <a:pPr marL="0" indent="0" algn="ctr">
              <a:buNone/>
            </a:pPr>
            <a:r>
              <a:rPr lang="en-GB" sz="8000" b="1" dirty="0" smtClean="0">
                <a:latin typeface="Adobe Caslon Pro Bold" panose="0205070206050A020403" pitchFamily="18" charset="0"/>
              </a:rPr>
              <a:t>Welcome to </a:t>
            </a:r>
          </a:p>
          <a:p>
            <a:pPr marL="0" indent="0" algn="ctr">
              <a:buNone/>
            </a:pPr>
            <a:r>
              <a:rPr lang="en-GB" sz="8000" b="1" dirty="0" smtClean="0">
                <a:latin typeface="Adobe Caslon Pro Bold" panose="0205070206050A020403" pitchFamily="18" charset="0"/>
              </a:rPr>
              <a:t>The </a:t>
            </a:r>
            <a:r>
              <a:rPr lang="en-GB" sz="8000" b="1" dirty="0" err="1" smtClean="0">
                <a:latin typeface="Adobe Caslon Pro Bold" panose="0205070206050A020403" pitchFamily="18" charset="0"/>
              </a:rPr>
              <a:t>Yr</a:t>
            </a:r>
            <a:r>
              <a:rPr lang="en-GB" sz="8000" b="1" dirty="0" smtClean="0">
                <a:latin typeface="Adobe Caslon Pro Bold" panose="0205070206050A020403" pitchFamily="18" charset="0"/>
              </a:rPr>
              <a:t> 11 Core Evening </a:t>
            </a:r>
          </a:p>
          <a:p>
            <a:pPr marL="0" indent="0" algn="ctr">
              <a:buNone/>
            </a:pPr>
            <a:r>
              <a:rPr lang="en-GB" sz="8000" b="1" i="1" dirty="0" smtClean="0">
                <a:latin typeface="Adobe Caslon Pro Bold" panose="0205070206050A020403" pitchFamily="18" charset="0"/>
              </a:rPr>
              <a:t>2019</a:t>
            </a:r>
            <a:endParaRPr lang="en-GB" sz="8000" b="1" i="1" dirty="0">
              <a:latin typeface="Adobe Caslon Pro Bold" panose="0205070206050A020403" pitchFamily="18" charset="0"/>
            </a:endParaRPr>
          </a:p>
        </p:txBody>
      </p:sp>
      <p:pic>
        <p:nvPicPr>
          <p:cNvPr id="11" name="Picture 10" descr="STRAPLINE-blank.png"/>
          <p:cNvPicPr>
            <a:picLocks noChangeAspect="1"/>
          </p:cNvPicPr>
          <p:nvPr/>
        </p:nvPicPr>
        <p:blipFill>
          <a:blip r:embed="rId2"/>
          <a:stretch>
            <a:fillRect/>
          </a:stretch>
        </p:blipFill>
        <p:spPr>
          <a:xfrm rot="5400000">
            <a:off x="-2477562" y="2467821"/>
            <a:ext cx="6867742" cy="1912620"/>
          </a:xfrm>
          <a:prstGeom prst="rect">
            <a:avLst/>
          </a:prstGeom>
        </p:spPr>
      </p:pic>
      <p:pic>
        <p:nvPicPr>
          <p:cNvPr id="12" name="Picture 11" descr="Badge.png"/>
          <p:cNvPicPr>
            <a:picLocks noChangeAspect="1"/>
          </p:cNvPicPr>
          <p:nvPr/>
        </p:nvPicPr>
        <p:blipFill>
          <a:blip r:embed="rId3"/>
          <a:stretch>
            <a:fillRect/>
          </a:stretch>
        </p:blipFill>
        <p:spPr>
          <a:xfrm>
            <a:off x="115578" y="128771"/>
            <a:ext cx="1004562" cy="1095378"/>
          </a:xfrm>
          <a:prstGeom prst="rect">
            <a:avLst/>
          </a:prstGeom>
          <a:effectLst>
            <a:outerShdw blurRad="50800" dist="50800" dir="2700000" algn="tl" rotWithShape="0">
              <a:prstClr val="black">
                <a:alpha val="40000"/>
              </a:prstClr>
            </a:outerShdw>
          </a:effectLst>
        </p:spPr>
      </p:pic>
      <p:pic>
        <p:nvPicPr>
          <p:cNvPr id="13" name="Picture 12" descr="Inspiring-Achievement.png"/>
          <p:cNvPicPr>
            <a:picLocks noChangeAspect="1"/>
          </p:cNvPicPr>
          <p:nvPr/>
        </p:nvPicPr>
        <p:blipFill>
          <a:blip r:embed="rId4" cstate="print"/>
          <a:stretch>
            <a:fillRect/>
          </a:stretch>
        </p:blipFill>
        <p:spPr>
          <a:xfrm>
            <a:off x="7519444" y="6308733"/>
            <a:ext cx="1495251" cy="4521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2179" y="2373750"/>
            <a:ext cx="7416801" cy="1225021"/>
          </a:xfrm>
        </p:spPr>
        <p:txBody>
          <a:bodyPr/>
          <a:lstStyle/>
          <a:p>
            <a:r>
              <a:rPr lang="en-GB" dirty="0"/>
              <a:t>SCIENCE</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03281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D190-1403-43F8-90A9-CDE4C46E2F97}"/>
              </a:ext>
            </a:extLst>
          </p:cNvPr>
          <p:cNvSpPr>
            <a:spLocks noGrp="1"/>
          </p:cNvSpPr>
          <p:nvPr>
            <p:ph type="title"/>
          </p:nvPr>
        </p:nvSpPr>
        <p:spPr/>
        <p:txBody>
          <a:bodyPr/>
          <a:lstStyle/>
          <a:p>
            <a:r>
              <a:rPr lang="en-GB" dirty="0"/>
              <a:t>Science Curriculum Intent</a:t>
            </a:r>
          </a:p>
        </p:txBody>
      </p:sp>
      <p:sp>
        <p:nvSpPr>
          <p:cNvPr id="3" name="Content Placeholder 2">
            <a:extLst>
              <a:ext uri="{FF2B5EF4-FFF2-40B4-BE49-F238E27FC236}">
                <a16:creationId xmlns:a16="http://schemas.microsoft.com/office/drawing/2014/main" id="{8C5789DA-6183-4A1C-A14E-75D5F2423291}"/>
              </a:ext>
            </a:extLst>
          </p:cNvPr>
          <p:cNvSpPr>
            <a:spLocks noGrp="1"/>
          </p:cNvSpPr>
          <p:nvPr>
            <p:ph idx="1"/>
          </p:nvPr>
        </p:nvSpPr>
        <p:spPr/>
        <p:txBody>
          <a:bodyPr/>
          <a:lstStyle/>
          <a:p>
            <a:pPr marL="0" indent="0">
              <a:buNone/>
            </a:pPr>
            <a:r>
              <a:rPr lang="en-GB" dirty="0"/>
              <a:t>Through the study of science students learn about themselves, their health and their place within, and impact on, local and global communities</a:t>
            </a:r>
          </a:p>
          <a:p>
            <a:pPr marL="0" indent="0">
              <a:buNone/>
            </a:pPr>
            <a:endParaRPr lang="en-GB" dirty="0"/>
          </a:p>
          <a:p>
            <a:pPr marL="0" indent="0">
              <a:buNone/>
            </a:pPr>
            <a:r>
              <a:rPr lang="en-GB" dirty="0"/>
              <a:t>Students will develop into informed citizens who are able to understand and critique the world around them.</a:t>
            </a:r>
          </a:p>
          <a:p>
            <a:pPr marL="0" indent="0">
              <a:buNone/>
            </a:pPr>
            <a:endParaRPr lang="en-GB" dirty="0"/>
          </a:p>
        </p:txBody>
      </p:sp>
    </p:spTree>
    <p:extLst>
      <p:ext uri="{BB962C8B-B14F-4D97-AF65-F5344CB8AC3E}">
        <p14:creationId xmlns:p14="http://schemas.microsoft.com/office/powerpoint/2010/main" val="53197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 Board and Courses</a:t>
            </a:r>
          </a:p>
        </p:txBody>
      </p:sp>
      <p:sp>
        <p:nvSpPr>
          <p:cNvPr id="3" name="Content Placeholder 2"/>
          <p:cNvSpPr>
            <a:spLocks noGrp="1"/>
          </p:cNvSpPr>
          <p:nvPr>
            <p:ph idx="1"/>
          </p:nvPr>
        </p:nvSpPr>
        <p:spPr/>
        <p:txBody>
          <a:bodyPr/>
          <a:lstStyle/>
          <a:p>
            <a:pPr marL="0" indent="0">
              <a:buNone/>
            </a:pPr>
            <a:r>
              <a:rPr lang="en-GB" b="1" dirty="0"/>
              <a:t>TRILOGY COMBINED SCIENCE (AQA )</a:t>
            </a:r>
          </a:p>
          <a:p>
            <a:pPr marL="0" indent="0">
              <a:buNone/>
            </a:pPr>
            <a:r>
              <a:rPr lang="en-GB" dirty="0"/>
              <a:t>- GCSE combined science</a:t>
            </a:r>
          </a:p>
          <a:p>
            <a:pPr marL="0" indent="0">
              <a:buNone/>
            </a:pPr>
            <a:endParaRPr lang="en-GB" b="1" dirty="0"/>
          </a:p>
          <a:p>
            <a:pPr marL="0" indent="0">
              <a:buNone/>
            </a:pPr>
            <a:r>
              <a:rPr lang="en-GB" b="1" dirty="0"/>
              <a:t>TRIPLE SCIENCE (AQA)</a:t>
            </a:r>
          </a:p>
          <a:p>
            <a:pPr>
              <a:buFontTx/>
              <a:buChar char="-"/>
            </a:pPr>
            <a:r>
              <a:rPr lang="en-GB" dirty="0"/>
              <a:t>GCSE BIOLOGY</a:t>
            </a:r>
          </a:p>
          <a:p>
            <a:pPr>
              <a:buFontTx/>
              <a:buChar char="-"/>
            </a:pPr>
            <a:r>
              <a:rPr lang="en-GB" dirty="0"/>
              <a:t>GCSE CHEMISTRY</a:t>
            </a:r>
          </a:p>
          <a:p>
            <a:pPr>
              <a:buFontTx/>
              <a:buChar char="-"/>
            </a:pPr>
            <a:r>
              <a:rPr lang="en-GB" dirty="0"/>
              <a:t>GCSE PHYSICS</a:t>
            </a:r>
          </a:p>
        </p:txBody>
      </p:sp>
    </p:spTree>
    <p:extLst>
      <p:ext uri="{BB962C8B-B14F-4D97-AF65-F5344CB8AC3E}">
        <p14:creationId xmlns:p14="http://schemas.microsoft.com/office/powerpoint/2010/main" val="161577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B47C-82A3-4660-A644-2E17A276786C}"/>
              </a:ext>
            </a:extLst>
          </p:cNvPr>
          <p:cNvSpPr>
            <a:spLocks noGrp="1"/>
          </p:cNvSpPr>
          <p:nvPr>
            <p:ph type="title"/>
          </p:nvPr>
        </p:nvSpPr>
        <p:spPr/>
        <p:txBody>
          <a:bodyPr/>
          <a:lstStyle/>
          <a:p>
            <a:r>
              <a:rPr lang="en-GB" dirty="0"/>
              <a:t>Combined Science Assessment</a:t>
            </a:r>
          </a:p>
        </p:txBody>
      </p:sp>
      <p:sp>
        <p:nvSpPr>
          <p:cNvPr id="3" name="Content Placeholder 2">
            <a:extLst>
              <a:ext uri="{FF2B5EF4-FFF2-40B4-BE49-F238E27FC236}">
                <a16:creationId xmlns:a16="http://schemas.microsoft.com/office/drawing/2014/main" id="{07C9D2CB-6257-4654-8C94-7866B1B05F68}"/>
              </a:ext>
            </a:extLst>
          </p:cNvPr>
          <p:cNvSpPr>
            <a:spLocks noGrp="1"/>
          </p:cNvSpPr>
          <p:nvPr>
            <p:ph idx="1"/>
          </p:nvPr>
        </p:nvSpPr>
        <p:spPr/>
        <p:txBody>
          <a:bodyPr/>
          <a:lstStyle/>
          <a:p>
            <a:pPr marL="0" indent="0">
              <a:buNone/>
            </a:pPr>
            <a:r>
              <a:rPr lang="en-GB" dirty="0"/>
              <a:t>6 x 1h 15min exams</a:t>
            </a:r>
          </a:p>
          <a:p>
            <a:pPr marL="0" indent="0">
              <a:buNone/>
            </a:pPr>
            <a:endParaRPr lang="en-GB" dirty="0"/>
          </a:p>
          <a:p>
            <a:pPr marL="0" indent="0">
              <a:buNone/>
            </a:pPr>
            <a:r>
              <a:rPr lang="en-GB" dirty="0"/>
              <a:t>Qualification = 2 x GCSE grades</a:t>
            </a:r>
          </a:p>
          <a:p>
            <a:pPr marL="0" indent="0">
              <a:buNone/>
            </a:pPr>
            <a:endParaRPr lang="en-GB" dirty="0"/>
          </a:p>
        </p:txBody>
      </p:sp>
    </p:spTree>
    <p:extLst>
      <p:ext uri="{BB962C8B-B14F-4D97-AF65-F5344CB8AC3E}">
        <p14:creationId xmlns:p14="http://schemas.microsoft.com/office/powerpoint/2010/main" val="54204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498B-5ADE-4063-B6DE-AD6C4BB0702F}"/>
              </a:ext>
            </a:extLst>
          </p:cNvPr>
          <p:cNvSpPr>
            <a:spLocks noGrp="1"/>
          </p:cNvSpPr>
          <p:nvPr>
            <p:ph type="title"/>
          </p:nvPr>
        </p:nvSpPr>
        <p:spPr/>
        <p:txBody>
          <a:bodyPr/>
          <a:lstStyle/>
          <a:p>
            <a:r>
              <a:rPr lang="en-GB" dirty="0"/>
              <a:t>Triple Science</a:t>
            </a:r>
          </a:p>
        </p:txBody>
      </p:sp>
      <p:sp>
        <p:nvSpPr>
          <p:cNvPr id="3" name="Content Placeholder 2">
            <a:extLst>
              <a:ext uri="{FF2B5EF4-FFF2-40B4-BE49-F238E27FC236}">
                <a16:creationId xmlns:a16="http://schemas.microsoft.com/office/drawing/2014/main" id="{3DE43865-DEED-4D45-AA1E-07F4DE5267D5}"/>
              </a:ext>
            </a:extLst>
          </p:cNvPr>
          <p:cNvSpPr>
            <a:spLocks noGrp="1"/>
          </p:cNvSpPr>
          <p:nvPr>
            <p:ph idx="1"/>
          </p:nvPr>
        </p:nvSpPr>
        <p:spPr/>
        <p:txBody>
          <a:bodyPr/>
          <a:lstStyle/>
          <a:p>
            <a:pPr marL="0" indent="0">
              <a:buNone/>
            </a:pPr>
            <a:r>
              <a:rPr lang="en-GB" dirty="0"/>
              <a:t>2 x 1h 45min exams for each of the subjects</a:t>
            </a:r>
          </a:p>
          <a:p>
            <a:pPr marL="0" indent="0">
              <a:buNone/>
            </a:pPr>
            <a:endParaRPr lang="en-GB" dirty="0"/>
          </a:p>
          <a:p>
            <a:pPr marL="0" indent="0">
              <a:buNone/>
            </a:pPr>
            <a:r>
              <a:rPr lang="en-GB" dirty="0"/>
              <a:t>Qualifications = 3 x GCSE grades</a:t>
            </a:r>
          </a:p>
          <a:p>
            <a:pPr marL="0" indent="0">
              <a:buNone/>
            </a:pPr>
            <a:r>
              <a:rPr lang="en-GB" dirty="0"/>
              <a:t>(Biology, Chemistry, Physics)</a:t>
            </a:r>
          </a:p>
        </p:txBody>
      </p:sp>
    </p:spTree>
    <p:extLst>
      <p:ext uri="{BB962C8B-B14F-4D97-AF65-F5344CB8AC3E}">
        <p14:creationId xmlns:p14="http://schemas.microsoft.com/office/powerpoint/2010/main" val="9404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Grades</a:t>
            </a:r>
          </a:p>
        </p:txBody>
      </p:sp>
      <p:sp>
        <p:nvSpPr>
          <p:cNvPr id="3" name="Content Placeholder 2"/>
          <p:cNvSpPr>
            <a:spLocks noGrp="1"/>
          </p:cNvSpPr>
          <p:nvPr>
            <p:ph idx="1"/>
          </p:nvPr>
        </p:nvSpPr>
        <p:spPr>
          <a:xfrm>
            <a:off x="1422399" y="1488528"/>
            <a:ext cx="7257143" cy="4419601"/>
          </a:xfrm>
        </p:spPr>
        <p:txBody>
          <a:bodyPr/>
          <a:lstStyle/>
          <a:p>
            <a:pPr marL="0" indent="0">
              <a:buNone/>
            </a:pPr>
            <a:r>
              <a:rPr lang="en-GB" sz="2000" dirty="0"/>
              <a:t>Easy for Triple  9-1 the same as other subjects</a:t>
            </a:r>
          </a:p>
          <a:p>
            <a:pPr marL="0" indent="0">
              <a:buNone/>
            </a:pPr>
            <a:endParaRPr lang="en-GB" sz="2000" dirty="0"/>
          </a:p>
          <a:p>
            <a:pPr marL="0" indent="0">
              <a:buNone/>
            </a:pPr>
            <a:r>
              <a:rPr lang="en-GB" sz="2000" dirty="0"/>
              <a:t>Not quite so easy for the Combined Science!</a:t>
            </a:r>
          </a:p>
          <a:p>
            <a:pPr marL="0" indent="0">
              <a:buNone/>
            </a:pPr>
            <a:endParaRPr lang="en-GB" sz="2000" dirty="0"/>
          </a:p>
          <a:p>
            <a:pPr marL="0" indent="0">
              <a:buNone/>
            </a:pPr>
            <a:r>
              <a:rPr lang="en-GB" sz="2000" dirty="0"/>
              <a:t>17 possible grades for the combined science</a:t>
            </a:r>
          </a:p>
          <a:p>
            <a:pPr marL="0" indent="0">
              <a:buNone/>
            </a:pPr>
            <a:endParaRPr lang="en-GB" sz="2000" dirty="0"/>
          </a:p>
          <a:p>
            <a:pPr marL="0" indent="0">
              <a:buNone/>
            </a:pPr>
            <a:r>
              <a:rPr lang="en-GB" sz="2000" dirty="0"/>
              <a:t>1 – 1</a:t>
            </a:r>
          </a:p>
          <a:p>
            <a:pPr marL="0" indent="0">
              <a:buNone/>
            </a:pPr>
            <a:endParaRPr lang="en-GB" sz="2000" dirty="0"/>
          </a:p>
          <a:p>
            <a:pPr marL="0" indent="0">
              <a:buNone/>
            </a:pPr>
            <a:r>
              <a:rPr lang="en-GB" sz="2000" dirty="0"/>
              <a:t>5 – 5</a:t>
            </a:r>
          </a:p>
          <a:p>
            <a:pPr marL="0" indent="0">
              <a:buNone/>
            </a:pPr>
            <a:endParaRPr lang="en-GB" sz="2000" dirty="0"/>
          </a:p>
          <a:p>
            <a:pPr marL="0" indent="0">
              <a:buNone/>
            </a:pPr>
            <a:r>
              <a:rPr lang="en-GB" sz="2000" dirty="0"/>
              <a:t>9 – 9</a:t>
            </a:r>
          </a:p>
          <a:p>
            <a:pPr marL="0" indent="0">
              <a:buNone/>
            </a:pPr>
            <a:endParaRPr lang="en-GB" sz="2000" dirty="0"/>
          </a:p>
          <a:p>
            <a:pPr marL="0" indent="0">
              <a:buNone/>
            </a:pPr>
            <a:endParaRPr lang="en-GB" sz="2000" dirty="0"/>
          </a:p>
        </p:txBody>
      </p:sp>
      <p:sp>
        <p:nvSpPr>
          <p:cNvPr id="4" name="Content Placeholder 2">
            <a:extLst>
              <a:ext uri="{FF2B5EF4-FFF2-40B4-BE49-F238E27FC236}">
                <a16:creationId xmlns:a16="http://schemas.microsoft.com/office/drawing/2014/main" id="{937A03C6-D0F6-4093-8716-3925B2E344A5}"/>
              </a:ext>
            </a:extLst>
          </p:cNvPr>
          <p:cNvSpPr txBox="1">
            <a:spLocks/>
          </p:cNvSpPr>
          <p:nvPr/>
        </p:nvSpPr>
        <p:spPr>
          <a:xfrm>
            <a:off x="2930634" y="3485494"/>
            <a:ext cx="1081691" cy="2982311"/>
          </a:xfrm>
          <a:prstGeom prst="rect">
            <a:avLst/>
          </a:prstGeom>
        </p:spPr>
        <p:txBody>
          <a:bodyPr/>
          <a:lstStyle>
            <a:lvl1pPr marL="318258" indent="-318258" algn="l" defTabSz="848682"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689556" indent="-265214" algn="l" defTabSz="848682"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0854" indent="-212170" algn="l" defTabSz="848682"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485197"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09539"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33879"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58220"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82562"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06905"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None/>
            </a:pPr>
            <a:r>
              <a:rPr lang="en-GB" sz="2000" dirty="0"/>
              <a:t>5 – 4</a:t>
            </a:r>
          </a:p>
          <a:p>
            <a:pPr marL="0" indent="0">
              <a:buNone/>
            </a:pPr>
            <a:endParaRPr lang="en-GB" sz="2000" dirty="0"/>
          </a:p>
          <a:p>
            <a:pPr marL="0" indent="0">
              <a:buNone/>
            </a:pPr>
            <a:r>
              <a:rPr lang="en-GB" sz="2000" dirty="0"/>
              <a:t>4 – 3</a:t>
            </a:r>
          </a:p>
          <a:p>
            <a:pPr marL="0" indent="0">
              <a:buNone/>
            </a:pPr>
            <a:endParaRPr lang="en-GB" sz="2000" dirty="0"/>
          </a:p>
          <a:p>
            <a:pPr marL="0" indent="0">
              <a:buNone/>
            </a:pPr>
            <a:r>
              <a:rPr lang="en-GB" sz="2000" dirty="0"/>
              <a:t>8 – 7</a:t>
            </a:r>
          </a:p>
          <a:p>
            <a:pPr marL="0" indent="0">
              <a:buNone/>
            </a:pPr>
            <a:endParaRPr lang="en-GB" sz="2000" dirty="0"/>
          </a:p>
          <a:p>
            <a:pPr marL="0" indent="0">
              <a:buNone/>
            </a:pPr>
            <a:r>
              <a:rPr lang="en-GB" sz="2000" dirty="0"/>
              <a:t>9 - 8</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183936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p:cTn id="4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anim calcmode="lin" valueType="num">
                                      <p:cBhvr>
                                        <p:cTn id="5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p:cTn id="6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65" dur="500"/>
                                        <p:tgtEl>
                                          <p:spTgt spid="4">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 calcmode="lin" valueType="num">
                                      <p:cBhvr>
                                        <p:cTn id="70"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7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9DCC-DE56-419D-80C1-9099D420371B}"/>
              </a:ext>
            </a:extLst>
          </p:cNvPr>
          <p:cNvSpPr>
            <a:spLocks noGrp="1"/>
          </p:cNvSpPr>
          <p:nvPr>
            <p:ph type="title"/>
          </p:nvPr>
        </p:nvSpPr>
        <p:spPr/>
        <p:txBody>
          <a:bodyPr/>
          <a:lstStyle/>
          <a:p>
            <a:r>
              <a:rPr lang="en-GB" dirty="0"/>
              <a:t>What Happens this year?</a:t>
            </a:r>
          </a:p>
        </p:txBody>
      </p:sp>
      <p:sp>
        <p:nvSpPr>
          <p:cNvPr id="3" name="Content Placeholder 2">
            <a:extLst>
              <a:ext uri="{FF2B5EF4-FFF2-40B4-BE49-F238E27FC236}">
                <a16:creationId xmlns:a16="http://schemas.microsoft.com/office/drawing/2014/main" id="{DD32825D-D921-4DFA-8B3C-6C62FB884CAB}"/>
              </a:ext>
            </a:extLst>
          </p:cNvPr>
          <p:cNvSpPr>
            <a:spLocks noGrp="1"/>
          </p:cNvSpPr>
          <p:nvPr>
            <p:ph idx="1"/>
          </p:nvPr>
        </p:nvSpPr>
        <p:spPr/>
        <p:txBody>
          <a:bodyPr/>
          <a:lstStyle/>
          <a:p>
            <a:r>
              <a:rPr lang="en-GB" dirty="0"/>
              <a:t>There are 24 (25 for triple) units covered in Science.</a:t>
            </a:r>
          </a:p>
          <a:p>
            <a:r>
              <a:rPr lang="en-GB" dirty="0"/>
              <a:t>We only have 6 (7) left to cover this year (25% of the GCSE)</a:t>
            </a:r>
          </a:p>
          <a:p>
            <a:r>
              <a:rPr lang="en-GB" dirty="0"/>
              <a:t>Completion – early next year</a:t>
            </a:r>
          </a:p>
          <a:p>
            <a:r>
              <a:rPr lang="en-GB" dirty="0"/>
              <a:t>Maximising in school revision</a:t>
            </a:r>
          </a:p>
        </p:txBody>
      </p:sp>
    </p:spTree>
    <p:extLst>
      <p:ext uri="{BB962C8B-B14F-4D97-AF65-F5344CB8AC3E}">
        <p14:creationId xmlns:p14="http://schemas.microsoft.com/office/powerpoint/2010/main" val="1533069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B1A1-A70A-4E87-86CB-C0DCB2163B69}"/>
              </a:ext>
            </a:extLst>
          </p:cNvPr>
          <p:cNvSpPr>
            <a:spLocks noGrp="1"/>
          </p:cNvSpPr>
          <p:nvPr>
            <p:ph type="title"/>
          </p:nvPr>
        </p:nvSpPr>
        <p:spPr/>
        <p:txBody>
          <a:bodyPr/>
          <a:lstStyle/>
          <a:p>
            <a:r>
              <a:rPr lang="en-GB" dirty="0"/>
              <a:t>Key Dates</a:t>
            </a:r>
          </a:p>
        </p:txBody>
      </p:sp>
      <p:sp>
        <p:nvSpPr>
          <p:cNvPr id="3" name="Content Placeholder 2">
            <a:extLst>
              <a:ext uri="{FF2B5EF4-FFF2-40B4-BE49-F238E27FC236}">
                <a16:creationId xmlns:a16="http://schemas.microsoft.com/office/drawing/2014/main" id="{A96D7A2C-9270-4C18-B7DB-B11FB7B63CC7}"/>
              </a:ext>
            </a:extLst>
          </p:cNvPr>
          <p:cNvSpPr>
            <a:spLocks noGrp="1"/>
          </p:cNvSpPr>
          <p:nvPr>
            <p:ph idx="1"/>
          </p:nvPr>
        </p:nvSpPr>
        <p:spPr/>
        <p:txBody>
          <a:bodyPr/>
          <a:lstStyle/>
          <a:p>
            <a:pPr marL="0" indent="0">
              <a:buNone/>
            </a:pPr>
            <a:r>
              <a:rPr lang="en-GB" dirty="0"/>
              <a:t>7</a:t>
            </a:r>
            <a:r>
              <a:rPr lang="en-GB" baseline="30000" dirty="0"/>
              <a:t>th</a:t>
            </a:r>
            <a:r>
              <a:rPr lang="en-GB" dirty="0"/>
              <a:t> October – Assessment Point 1 Exam</a:t>
            </a:r>
          </a:p>
          <a:p>
            <a:pPr marL="0" indent="0">
              <a:buNone/>
            </a:pPr>
            <a:endParaRPr lang="en-GB" dirty="0"/>
          </a:p>
          <a:p>
            <a:pPr marL="0" indent="0">
              <a:buNone/>
            </a:pPr>
            <a:r>
              <a:rPr lang="en-GB" dirty="0"/>
              <a:t>20</a:t>
            </a:r>
            <a:r>
              <a:rPr lang="en-GB" baseline="30000" dirty="0"/>
              <a:t>th</a:t>
            </a:r>
            <a:r>
              <a:rPr lang="en-GB" dirty="0"/>
              <a:t> November – Mock Round 1</a:t>
            </a:r>
          </a:p>
          <a:p>
            <a:pPr marL="0" indent="0">
              <a:buNone/>
            </a:pPr>
            <a:endParaRPr lang="en-GB" dirty="0"/>
          </a:p>
          <a:p>
            <a:pPr marL="0" indent="0">
              <a:buNone/>
            </a:pPr>
            <a:r>
              <a:rPr lang="en-GB" dirty="0"/>
              <a:t>2</a:t>
            </a:r>
            <a:r>
              <a:rPr lang="en-GB" baseline="30000" dirty="0"/>
              <a:t>nd</a:t>
            </a:r>
            <a:r>
              <a:rPr lang="en-GB" dirty="0"/>
              <a:t> March – Mock Round 2</a:t>
            </a:r>
          </a:p>
        </p:txBody>
      </p:sp>
      <p:sp>
        <p:nvSpPr>
          <p:cNvPr id="5" name="Content Placeholder 2">
            <a:extLst>
              <a:ext uri="{FF2B5EF4-FFF2-40B4-BE49-F238E27FC236}">
                <a16:creationId xmlns:a16="http://schemas.microsoft.com/office/drawing/2014/main" id="{ECD5112A-FC5E-4C89-8E88-5E088112703C}"/>
              </a:ext>
            </a:extLst>
          </p:cNvPr>
          <p:cNvSpPr txBox="1">
            <a:spLocks/>
          </p:cNvSpPr>
          <p:nvPr/>
        </p:nvSpPr>
        <p:spPr>
          <a:xfrm>
            <a:off x="2380594" y="2427892"/>
            <a:ext cx="5333750" cy="3771636"/>
          </a:xfrm>
          <a:prstGeom prst="rect">
            <a:avLst/>
          </a:prstGeom>
        </p:spPr>
        <p:txBody>
          <a:bodyPr/>
          <a:lstStyle>
            <a:lvl1pPr marL="318258" indent="-318258" algn="l" defTabSz="848682"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689556" indent="-265214" algn="l" defTabSz="848682"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60854" indent="-212170" algn="l" defTabSz="848682"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485197"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09539"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33879"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58220"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82562"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06905" indent="-212170" algn="l" defTabSz="84868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None/>
            </a:pPr>
            <a:r>
              <a:rPr lang="en-GB" dirty="0">
                <a:solidFill>
                  <a:srgbClr val="0070C0"/>
                </a:solidFill>
              </a:rPr>
              <a:t>Walking Talking Mocks</a:t>
            </a:r>
          </a:p>
          <a:p>
            <a:pPr marL="0" indent="0">
              <a:buNone/>
            </a:pPr>
            <a:endParaRPr lang="en-GB" dirty="0">
              <a:solidFill>
                <a:srgbClr val="0070C0"/>
              </a:solidFill>
            </a:endParaRPr>
          </a:p>
          <a:p>
            <a:pPr marL="0" indent="0">
              <a:buNone/>
            </a:pPr>
            <a:r>
              <a:rPr lang="en-GB" dirty="0">
                <a:solidFill>
                  <a:srgbClr val="0070C0"/>
                </a:solidFill>
              </a:rPr>
              <a:t>Walking Talking Mocks</a:t>
            </a:r>
          </a:p>
          <a:p>
            <a:pPr marL="0" indent="0">
              <a:buNone/>
            </a:pPr>
            <a:endParaRPr lang="en-GB" dirty="0">
              <a:solidFill>
                <a:srgbClr val="0070C0"/>
              </a:solidFill>
            </a:endParaRPr>
          </a:p>
          <a:p>
            <a:pPr marL="0" indent="0">
              <a:buNone/>
            </a:pPr>
            <a:r>
              <a:rPr lang="en-GB" dirty="0">
                <a:solidFill>
                  <a:srgbClr val="0070C0"/>
                </a:solidFill>
              </a:rPr>
              <a:t>Revision</a:t>
            </a:r>
          </a:p>
        </p:txBody>
      </p:sp>
    </p:spTree>
    <p:extLst>
      <p:ext uri="{BB962C8B-B14F-4D97-AF65-F5344CB8AC3E}">
        <p14:creationId xmlns:p14="http://schemas.microsoft.com/office/powerpoint/2010/main" val="25353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November Mocks</a:t>
            </a:r>
          </a:p>
        </p:txBody>
      </p:sp>
      <p:sp>
        <p:nvSpPr>
          <p:cNvPr id="3" name="Content Placeholder 2"/>
          <p:cNvSpPr>
            <a:spLocks noGrp="1"/>
          </p:cNvSpPr>
          <p:nvPr>
            <p:ph idx="1"/>
          </p:nvPr>
        </p:nvSpPr>
        <p:spPr>
          <a:xfrm>
            <a:off x="1510340" y="1665195"/>
            <a:ext cx="4164320" cy="1389529"/>
          </a:xfrm>
        </p:spPr>
        <p:txBody>
          <a:bodyPr>
            <a:normAutofit fontScale="92500"/>
          </a:bodyPr>
          <a:lstStyle/>
          <a:p>
            <a:pPr marL="0" indent="0">
              <a:buNone/>
            </a:pPr>
            <a:r>
              <a:rPr lang="en-GB" sz="1800" b="1" dirty="0"/>
              <a:t>These will cover Paper 1 content only (see letter and information on SMHW)</a:t>
            </a:r>
          </a:p>
          <a:p>
            <a:pPr marL="0" indent="0">
              <a:buNone/>
            </a:pPr>
            <a:endParaRPr lang="en-GB" sz="1800" b="1" dirty="0"/>
          </a:p>
          <a:p>
            <a:pPr marL="0" indent="0">
              <a:buNone/>
            </a:pPr>
            <a:r>
              <a:rPr lang="en-GB" sz="1800" b="1" dirty="0"/>
              <a:t>Each student will sit 3 x papers</a:t>
            </a:r>
          </a:p>
          <a:p>
            <a:pPr marL="0" indent="0">
              <a:buNone/>
            </a:pPr>
            <a:endParaRPr lang="en-GB" sz="1800" b="1" dirty="0"/>
          </a:p>
        </p:txBody>
      </p:sp>
      <p:sp>
        <p:nvSpPr>
          <p:cNvPr id="4" name="Rounded Rectangle 3"/>
          <p:cNvSpPr/>
          <p:nvPr/>
        </p:nvSpPr>
        <p:spPr>
          <a:xfrm>
            <a:off x="1344706" y="3413314"/>
            <a:ext cx="3083859" cy="1434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Combined</a:t>
            </a:r>
          </a:p>
          <a:p>
            <a:pPr algn="ctr"/>
            <a:r>
              <a:rPr lang="en-GB" dirty="0"/>
              <a:t>1h15min Biology</a:t>
            </a:r>
          </a:p>
          <a:p>
            <a:pPr algn="ctr"/>
            <a:r>
              <a:rPr lang="en-GB" dirty="0"/>
              <a:t>1h15min Chemistry</a:t>
            </a:r>
          </a:p>
          <a:p>
            <a:pPr algn="ctr"/>
            <a:r>
              <a:rPr lang="en-GB" dirty="0"/>
              <a:t>1h15min Physics</a:t>
            </a:r>
          </a:p>
        </p:txBody>
      </p:sp>
      <p:sp>
        <p:nvSpPr>
          <p:cNvPr id="5" name="Rounded Rectangle 4"/>
          <p:cNvSpPr/>
          <p:nvPr/>
        </p:nvSpPr>
        <p:spPr>
          <a:xfrm>
            <a:off x="5050971" y="3413314"/>
            <a:ext cx="3083859" cy="1434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Triple</a:t>
            </a:r>
          </a:p>
          <a:p>
            <a:pPr algn="ctr"/>
            <a:r>
              <a:rPr lang="en-GB" dirty="0"/>
              <a:t>1h40min Biology</a:t>
            </a:r>
          </a:p>
          <a:p>
            <a:pPr algn="ctr"/>
            <a:r>
              <a:rPr lang="en-GB" dirty="0"/>
              <a:t>1h40min Chemistry</a:t>
            </a:r>
          </a:p>
          <a:p>
            <a:pPr algn="ctr"/>
            <a:r>
              <a:rPr lang="en-GB" dirty="0"/>
              <a:t>1h40min Physics</a:t>
            </a:r>
          </a:p>
        </p:txBody>
      </p:sp>
      <p:sp>
        <p:nvSpPr>
          <p:cNvPr id="7" name="Explosion 2 6"/>
          <p:cNvSpPr/>
          <p:nvPr/>
        </p:nvSpPr>
        <p:spPr>
          <a:xfrm>
            <a:off x="2418122" y="1406408"/>
            <a:ext cx="5215538" cy="4213413"/>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Important – treat these like the real exams!</a:t>
            </a:r>
          </a:p>
        </p:txBody>
      </p:sp>
    </p:spTree>
    <p:extLst>
      <p:ext uri="{BB962C8B-B14F-4D97-AF65-F5344CB8AC3E}">
        <p14:creationId xmlns:p14="http://schemas.microsoft.com/office/powerpoint/2010/main" val="44305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March Mocks</a:t>
            </a:r>
          </a:p>
        </p:txBody>
      </p:sp>
      <p:sp>
        <p:nvSpPr>
          <p:cNvPr id="3" name="Content Placeholder 2"/>
          <p:cNvSpPr>
            <a:spLocks noGrp="1"/>
          </p:cNvSpPr>
          <p:nvPr>
            <p:ph idx="1"/>
          </p:nvPr>
        </p:nvSpPr>
        <p:spPr>
          <a:xfrm>
            <a:off x="1510340" y="1665195"/>
            <a:ext cx="4164320" cy="1389529"/>
          </a:xfrm>
        </p:spPr>
        <p:txBody>
          <a:bodyPr>
            <a:normAutofit fontScale="92500"/>
          </a:bodyPr>
          <a:lstStyle/>
          <a:p>
            <a:pPr marL="0" indent="0">
              <a:buNone/>
            </a:pPr>
            <a:r>
              <a:rPr lang="en-GB" sz="1800" b="1" dirty="0"/>
              <a:t>These will cover Paper 2 content only (see letter and information on SMHW)</a:t>
            </a:r>
          </a:p>
          <a:p>
            <a:pPr marL="0" indent="0">
              <a:buNone/>
            </a:pPr>
            <a:endParaRPr lang="en-GB" sz="1800" b="1" dirty="0"/>
          </a:p>
          <a:p>
            <a:pPr marL="0" indent="0">
              <a:buNone/>
            </a:pPr>
            <a:r>
              <a:rPr lang="en-GB" sz="1800" b="1" dirty="0"/>
              <a:t>Each student will sit 3 x papers</a:t>
            </a:r>
          </a:p>
          <a:p>
            <a:pPr marL="0" indent="0">
              <a:buNone/>
            </a:pPr>
            <a:endParaRPr lang="en-GB" sz="1800" b="1" dirty="0"/>
          </a:p>
        </p:txBody>
      </p:sp>
      <p:sp>
        <p:nvSpPr>
          <p:cNvPr id="4" name="Rounded Rectangle 3"/>
          <p:cNvSpPr/>
          <p:nvPr/>
        </p:nvSpPr>
        <p:spPr>
          <a:xfrm>
            <a:off x="1344706" y="3413314"/>
            <a:ext cx="3083859" cy="1434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Combined</a:t>
            </a:r>
          </a:p>
          <a:p>
            <a:pPr algn="ctr"/>
            <a:r>
              <a:rPr lang="en-GB" dirty="0"/>
              <a:t>1h15min Biology</a:t>
            </a:r>
          </a:p>
          <a:p>
            <a:pPr algn="ctr"/>
            <a:r>
              <a:rPr lang="en-GB" dirty="0"/>
              <a:t>1h15min Chemistry</a:t>
            </a:r>
          </a:p>
          <a:p>
            <a:pPr algn="ctr"/>
            <a:r>
              <a:rPr lang="en-GB" dirty="0"/>
              <a:t>1h15min Physics</a:t>
            </a:r>
          </a:p>
        </p:txBody>
      </p:sp>
      <p:sp>
        <p:nvSpPr>
          <p:cNvPr id="5" name="Rounded Rectangle 4"/>
          <p:cNvSpPr/>
          <p:nvPr/>
        </p:nvSpPr>
        <p:spPr>
          <a:xfrm>
            <a:off x="5050971" y="3413314"/>
            <a:ext cx="3083859" cy="1434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Triple</a:t>
            </a:r>
          </a:p>
          <a:p>
            <a:pPr algn="ctr"/>
            <a:r>
              <a:rPr lang="en-GB" dirty="0"/>
              <a:t>1h40min Biology</a:t>
            </a:r>
          </a:p>
          <a:p>
            <a:pPr algn="ctr"/>
            <a:r>
              <a:rPr lang="en-GB" dirty="0"/>
              <a:t>1h40min Chemistry</a:t>
            </a:r>
          </a:p>
          <a:p>
            <a:pPr algn="ctr"/>
            <a:r>
              <a:rPr lang="en-GB" dirty="0"/>
              <a:t>1h40min Physics</a:t>
            </a:r>
          </a:p>
        </p:txBody>
      </p:sp>
      <p:sp>
        <p:nvSpPr>
          <p:cNvPr id="6" name="Explosion 2 5"/>
          <p:cNvSpPr/>
          <p:nvPr/>
        </p:nvSpPr>
        <p:spPr>
          <a:xfrm>
            <a:off x="2284857" y="1516767"/>
            <a:ext cx="5215538" cy="4213413"/>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Important – treat these like the real exams!</a:t>
            </a:r>
          </a:p>
        </p:txBody>
      </p:sp>
    </p:spTree>
    <p:extLst>
      <p:ext uri="{BB962C8B-B14F-4D97-AF65-F5344CB8AC3E}">
        <p14:creationId xmlns:p14="http://schemas.microsoft.com/office/powerpoint/2010/main" val="188078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80">
                                          <p:stCondLst>
                                            <p:cond delay="0"/>
                                          </p:stCondLst>
                                        </p:cTn>
                                        <p:tgtEl>
                                          <p:spTgt spid="6"/>
                                        </p:tgtEl>
                                      </p:cBhvr>
                                    </p:animEffect>
                                    <p:anim calcmode="lin" valueType="num">
                                      <p:cBhvr>
                                        <p:cTn id="8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gtEl>
                                      </p:cBhvr>
                                      <p:to x="100000" y="60000"/>
                                    </p:animScale>
                                    <p:animScale>
                                      <p:cBhvr>
                                        <p:cTn id="86" dur="166" decel="50000">
                                          <p:stCondLst>
                                            <p:cond delay="676"/>
                                          </p:stCondLst>
                                        </p:cTn>
                                        <p:tgtEl>
                                          <p:spTgt spid="6"/>
                                        </p:tgtEl>
                                      </p:cBhvr>
                                      <p:to x="100000" y="100000"/>
                                    </p:animScale>
                                    <p:animScale>
                                      <p:cBhvr>
                                        <p:cTn id="87" dur="26">
                                          <p:stCondLst>
                                            <p:cond delay="1312"/>
                                          </p:stCondLst>
                                        </p:cTn>
                                        <p:tgtEl>
                                          <p:spTgt spid="6"/>
                                        </p:tgtEl>
                                      </p:cBhvr>
                                      <p:to x="100000" y="80000"/>
                                    </p:animScale>
                                    <p:animScale>
                                      <p:cBhvr>
                                        <p:cTn id="88" dur="166" decel="50000">
                                          <p:stCondLst>
                                            <p:cond delay="1338"/>
                                          </p:stCondLst>
                                        </p:cTn>
                                        <p:tgtEl>
                                          <p:spTgt spid="6"/>
                                        </p:tgtEl>
                                      </p:cBhvr>
                                      <p:to x="100000" y="100000"/>
                                    </p:animScale>
                                    <p:animScale>
                                      <p:cBhvr>
                                        <p:cTn id="89" dur="26">
                                          <p:stCondLst>
                                            <p:cond delay="1642"/>
                                          </p:stCondLst>
                                        </p:cTn>
                                        <p:tgtEl>
                                          <p:spTgt spid="6"/>
                                        </p:tgtEl>
                                      </p:cBhvr>
                                      <p:to x="100000" y="90000"/>
                                    </p:animScale>
                                    <p:animScale>
                                      <p:cBhvr>
                                        <p:cTn id="90" dur="166" decel="50000">
                                          <p:stCondLst>
                                            <p:cond delay="1668"/>
                                          </p:stCondLst>
                                        </p:cTn>
                                        <p:tgtEl>
                                          <p:spTgt spid="6"/>
                                        </p:tgtEl>
                                      </p:cBhvr>
                                      <p:to x="100000" y="100000"/>
                                    </p:animScale>
                                    <p:animScale>
                                      <p:cBhvr>
                                        <p:cTn id="91" dur="26">
                                          <p:stCondLst>
                                            <p:cond delay="1808"/>
                                          </p:stCondLst>
                                        </p:cTn>
                                        <p:tgtEl>
                                          <p:spTgt spid="6"/>
                                        </p:tgtEl>
                                      </p:cBhvr>
                                      <p:to x="100000" y="95000"/>
                                    </p:animScale>
                                    <p:animScale>
                                      <p:cBhvr>
                                        <p:cTn id="9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Sixth Form</a:t>
            </a:r>
            <a:endParaRPr lang="en-GB" dirty="0"/>
          </a:p>
        </p:txBody>
      </p:sp>
      <p:sp>
        <p:nvSpPr>
          <p:cNvPr id="3" name="Content Placeholder 2"/>
          <p:cNvSpPr>
            <a:spLocks noGrp="1"/>
          </p:cNvSpPr>
          <p:nvPr>
            <p:ph idx="1"/>
          </p:nvPr>
        </p:nvSpPr>
        <p:spPr/>
        <p:txBody>
          <a:bodyPr/>
          <a:lstStyle/>
          <a:p>
            <a:r>
              <a:rPr lang="en-GB" dirty="0" smtClean="0"/>
              <a:t>Grade 4 ‘standard pass’</a:t>
            </a:r>
          </a:p>
          <a:p>
            <a:r>
              <a:rPr lang="en-GB" dirty="0" smtClean="0"/>
              <a:t>Grade 5 ‘ strong pass’</a:t>
            </a:r>
          </a:p>
          <a:p>
            <a:pPr marL="0" indent="0">
              <a:buNone/>
            </a:pPr>
            <a:endParaRPr lang="en-GB" dirty="0" smtClean="0"/>
          </a:p>
          <a:p>
            <a:r>
              <a:rPr lang="en-GB" dirty="0" smtClean="0"/>
              <a:t>5 Standard Passes including English</a:t>
            </a:r>
            <a:endParaRPr lang="en-GB" dirty="0"/>
          </a:p>
          <a:p>
            <a:r>
              <a:rPr lang="en-GB" dirty="0" smtClean="0"/>
              <a:t>A-Levels require a minimum of a grade 6 in particular subjects</a:t>
            </a:r>
          </a:p>
          <a:p>
            <a:r>
              <a:rPr lang="en-GB" dirty="0" smtClean="0"/>
              <a:t>BTEC qualifications require a minimum of a grade 5 in English in addition they might require subject specific outcomes.</a:t>
            </a:r>
            <a:endParaRPr lang="en-GB" dirty="0"/>
          </a:p>
        </p:txBody>
      </p:sp>
    </p:spTree>
    <p:extLst>
      <p:ext uri="{BB962C8B-B14F-4D97-AF65-F5344CB8AC3E}">
        <p14:creationId xmlns:p14="http://schemas.microsoft.com/office/powerpoint/2010/main" val="1366657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9D40-B40B-4624-A56C-A12AA1DD49E2}"/>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E610C1FB-5BB4-40B8-9582-FBD427C640C4}"/>
              </a:ext>
            </a:extLst>
          </p:cNvPr>
          <p:cNvSpPr>
            <a:spLocks noGrp="1"/>
          </p:cNvSpPr>
          <p:nvPr>
            <p:ph idx="1"/>
          </p:nvPr>
        </p:nvSpPr>
        <p:spPr/>
        <p:txBody>
          <a:bodyPr/>
          <a:lstStyle/>
          <a:p>
            <a:pPr marL="0" indent="0">
              <a:buNone/>
            </a:pPr>
            <a:r>
              <a:rPr lang="en-GB" dirty="0"/>
              <a:t>Revision Guides (School Shop)</a:t>
            </a:r>
          </a:p>
          <a:p>
            <a:pPr marL="0" indent="0">
              <a:buNone/>
            </a:pPr>
            <a:r>
              <a:rPr lang="en-GB" dirty="0">
                <a:hlinkClick r:id="rId2"/>
              </a:rPr>
              <a:t>Seneca learning </a:t>
            </a:r>
            <a:r>
              <a:rPr lang="en-GB" dirty="0"/>
              <a:t>(codes on </a:t>
            </a:r>
            <a:r>
              <a:rPr lang="en-GB" dirty="0">
                <a:hlinkClick r:id="rId3"/>
              </a:rPr>
              <a:t>SMHW</a:t>
            </a:r>
            <a:r>
              <a:rPr lang="en-GB" dirty="0"/>
              <a:t>)</a:t>
            </a:r>
          </a:p>
          <a:p>
            <a:pPr marL="0" indent="0">
              <a:buNone/>
            </a:pPr>
            <a:r>
              <a:rPr lang="en-GB" dirty="0"/>
              <a:t>Revision cards (School Shop)</a:t>
            </a:r>
          </a:p>
          <a:p>
            <a:pPr marL="0" indent="0">
              <a:buNone/>
            </a:pPr>
            <a:r>
              <a:rPr lang="en-GB" dirty="0">
                <a:hlinkClick r:id="rId4"/>
              </a:rPr>
              <a:t>Kerboodle</a:t>
            </a:r>
            <a:r>
              <a:rPr lang="en-GB" dirty="0"/>
              <a:t> (Codes available soon…)</a:t>
            </a:r>
          </a:p>
          <a:p>
            <a:pPr marL="0" indent="0">
              <a:buNone/>
            </a:pPr>
            <a:r>
              <a:rPr lang="en-GB" dirty="0"/>
              <a:t>Past exam papers (</a:t>
            </a:r>
            <a:r>
              <a:rPr lang="en-GB" dirty="0">
                <a:hlinkClick r:id="rId5"/>
              </a:rPr>
              <a:t>AQA website</a:t>
            </a:r>
            <a:r>
              <a:rPr lang="en-GB" dirty="0"/>
              <a:t>)</a:t>
            </a:r>
          </a:p>
          <a:p>
            <a:pPr marL="0" indent="0">
              <a:buNone/>
            </a:pPr>
            <a:r>
              <a:rPr lang="en-GB" dirty="0"/>
              <a:t>Intervention Booklets (</a:t>
            </a:r>
            <a:r>
              <a:rPr lang="en-GB" dirty="0">
                <a:hlinkClick r:id="rId3"/>
              </a:rPr>
              <a:t>SMHW</a:t>
            </a:r>
            <a:r>
              <a:rPr lang="en-GB" dirty="0"/>
              <a:t>)</a:t>
            </a:r>
          </a:p>
        </p:txBody>
      </p:sp>
    </p:spTree>
    <p:extLst>
      <p:ext uri="{BB962C8B-B14F-4D97-AF65-F5344CB8AC3E}">
        <p14:creationId xmlns:p14="http://schemas.microsoft.com/office/powerpoint/2010/main" val="2220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Past Exam Material</a:t>
            </a:r>
          </a:p>
        </p:txBody>
      </p:sp>
      <p:sp>
        <p:nvSpPr>
          <p:cNvPr id="4" name="Content Placeholder 3"/>
          <p:cNvSpPr>
            <a:spLocks noGrp="1"/>
          </p:cNvSpPr>
          <p:nvPr>
            <p:ph idx="1"/>
          </p:nvPr>
        </p:nvSpPr>
        <p:spPr>
          <a:xfrm>
            <a:off x="1415143" y="1629335"/>
            <a:ext cx="7257143" cy="3043257"/>
          </a:xfrm>
        </p:spPr>
        <p:txBody>
          <a:bodyPr/>
          <a:lstStyle/>
          <a:p>
            <a:pPr marL="0" indent="0">
              <a:buNone/>
            </a:pPr>
            <a:endParaRPr lang="en-GB" dirty="0">
              <a:hlinkClick r:id=""/>
            </a:endParaRPr>
          </a:p>
          <a:p>
            <a:pPr marL="0" indent="0">
              <a:buNone/>
            </a:pPr>
            <a:endParaRPr lang="en-GB" dirty="0">
              <a:hlinkClick r:id=""/>
            </a:endParaRPr>
          </a:p>
          <a:p>
            <a:pPr marL="0" indent="0">
              <a:buNone/>
            </a:pPr>
            <a:r>
              <a:rPr lang="en-GB" dirty="0">
                <a:hlinkClick r:id=""/>
              </a:rPr>
              <a:t>http://www.aqa.org.uk/subjects/science/gcse</a:t>
            </a:r>
            <a:endParaRPr lang="en-GB" dirty="0"/>
          </a:p>
          <a:p>
            <a:pPr marL="0" indent="0">
              <a:buNone/>
            </a:pPr>
            <a:endParaRPr lang="en-GB" dirty="0"/>
          </a:p>
        </p:txBody>
      </p:sp>
      <p:sp>
        <p:nvSpPr>
          <p:cNvPr id="5" name="TextBox 4"/>
          <p:cNvSpPr txBox="1"/>
          <p:nvPr/>
        </p:nvSpPr>
        <p:spPr>
          <a:xfrm>
            <a:off x="1415142" y="1862418"/>
            <a:ext cx="2109552" cy="523220"/>
          </a:xfrm>
          <a:prstGeom prst="rect">
            <a:avLst/>
          </a:prstGeom>
          <a:noFill/>
        </p:spPr>
        <p:txBody>
          <a:bodyPr wrap="none" rtlCol="0">
            <a:spAutoFit/>
          </a:bodyPr>
          <a:lstStyle/>
          <a:p>
            <a:r>
              <a:rPr lang="en-GB" sz="2800" dirty="0"/>
              <a:t>AQA Website</a:t>
            </a:r>
          </a:p>
        </p:txBody>
      </p:sp>
    </p:spTree>
    <p:extLst>
      <p:ext uri="{BB962C8B-B14F-4D97-AF65-F5344CB8AC3E}">
        <p14:creationId xmlns:p14="http://schemas.microsoft.com/office/powerpoint/2010/main" val="4110746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to go…</a:t>
            </a:r>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2"/>
          <a:srcRect l="52514" t="7523" r="5037" b="8535"/>
          <a:stretch/>
        </p:blipFill>
        <p:spPr>
          <a:xfrm>
            <a:off x="2192712" y="1423585"/>
            <a:ext cx="5042862" cy="4261526"/>
          </a:xfrm>
          <a:prstGeom prst="rect">
            <a:avLst/>
          </a:prstGeom>
        </p:spPr>
      </p:pic>
      <p:sp>
        <p:nvSpPr>
          <p:cNvPr id="6" name="Notched Right Arrow 5"/>
          <p:cNvSpPr/>
          <p:nvPr/>
        </p:nvSpPr>
        <p:spPr>
          <a:xfrm rot="19692074">
            <a:off x="2671851" y="4257890"/>
            <a:ext cx="1990383" cy="7639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Click here for combined science</a:t>
            </a:r>
          </a:p>
        </p:txBody>
      </p:sp>
      <p:sp>
        <p:nvSpPr>
          <p:cNvPr id="7" name="Notched Right Arrow 6"/>
          <p:cNvSpPr/>
          <p:nvPr/>
        </p:nvSpPr>
        <p:spPr>
          <a:xfrm rot="2200313">
            <a:off x="1624749" y="2249912"/>
            <a:ext cx="1990383" cy="7639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Click here for Biology</a:t>
            </a:r>
          </a:p>
        </p:txBody>
      </p:sp>
      <p:sp>
        <p:nvSpPr>
          <p:cNvPr id="8" name="Notched Right Arrow 7"/>
          <p:cNvSpPr/>
          <p:nvPr/>
        </p:nvSpPr>
        <p:spPr>
          <a:xfrm rot="2200313">
            <a:off x="3162398" y="2258384"/>
            <a:ext cx="1990383" cy="7639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Click here for Chemistry</a:t>
            </a:r>
          </a:p>
        </p:txBody>
      </p:sp>
      <p:sp>
        <p:nvSpPr>
          <p:cNvPr id="9" name="Notched Right Arrow 8"/>
          <p:cNvSpPr/>
          <p:nvPr/>
        </p:nvSpPr>
        <p:spPr>
          <a:xfrm rot="2200313">
            <a:off x="4635120" y="2249912"/>
            <a:ext cx="1990383" cy="7639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Click here for Chemistry</a:t>
            </a:r>
          </a:p>
        </p:txBody>
      </p:sp>
    </p:spTree>
    <p:extLst>
      <p:ext uri="{BB962C8B-B14F-4D97-AF65-F5344CB8AC3E}">
        <p14:creationId xmlns:p14="http://schemas.microsoft.com/office/powerpoint/2010/main" val="421597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8F00-A368-4CD0-9738-6066BB758EE0}"/>
              </a:ext>
            </a:extLst>
          </p:cNvPr>
          <p:cNvSpPr>
            <a:spLocks noGrp="1"/>
          </p:cNvSpPr>
          <p:nvPr>
            <p:ph type="title"/>
          </p:nvPr>
        </p:nvSpPr>
        <p:spPr/>
        <p:txBody>
          <a:bodyPr/>
          <a:lstStyle/>
          <a:p>
            <a:r>
              <a:rPr lang="en-GB" dirty="0"/>
              <a:t>Additional Support</a:t>
            </a:r>
          </a:p>
        </p:txBody>
      </p:sp>
      <p:sp>
        <p:nvSpPr>
          <p:cNvPr id="3" name="Content Placeholder 2">
            <a:extLst>
              <a:ext uri="{FF2B5EF4-FFF2-40B4-BE49-F238E27FC236}">
                <a16:creationId xmlns:a16="http://schemas.microsoft.com/office/drawing/2014/main" id="{1D9C8FDE-1903-4044-A9C4-63B92F636F5D}"/>
              </a:ext>
            </a:extLst>
          </p:cNvPr>
          <p:cNvSpPr>
            <a:spLocks noGrp="1"/>
          </p:cNvSpPr>
          <p:nvPr>
            <p:ph idx="1"/>
          </p:nvPr>
        </p:nvSpPr>
        <p:spPr/>
        <p:txBody>
          <a:bodyPr/>
          <a:lstStyle/>
          <a:p>
            <a:r>
              <a:rPr lang="en-GB" dirty="0"/>
              <a:t>Intervention Sessions</a:t>
            </a:r>
          </a:p>
          <a:p>
            <a:r>
              <a:rPr lang="en-GB" dirty="0"/>
              <a:t>Drop-in Clinics</a:t>
            </a:r>
          </a:p>
          <a:p>
            <a:r>
              <a:rPr lang="en-GB" dirty="0"/>
              <a:t>Easter Revision</a:t>
            </a:r>
          </a:p>
          <a:p>
            <a:r>
              <a:rPr lang="en-GB" dirty="0"/>
              <a:t>Trips</a:t>
            </a:r>
          </a:p>
          <a:p>
            <a:r>
              <a:rPr lang="en-GB" dirty="0"/>
              <a:t>Walking Talking Mocks</a:t>
            </a:r>
          </a:p>
        </p:txBody>
      </p:sp>
    </p:spTree>
    <p:extLst>
      <p:ext uri="{BB962C8B-B14F-4D97-AF65-F5344CB8AC3E}">
        <p14:creationId xmlns:p14="http://schemas.microsoft.com/office/powerpoint/2010/main" val="197790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 Specific Preparation</a:t>
            </a:r>
          </a:p>
        </p:txBody>
      </p:sp>
      <p:sp>
        <p:nvSpPr>
          <p:cNvPr id="3" name="Content Placeholder 2"/>
          <p:cNvSpPr>
            <a:spLocks noGrp="1"/>
          </p:cNvSpPr>
          <p:nvPr>
            <p:ph idx="1"/>
          </p:nvPr>
        </p:nvSpPr>
        <p:spPr/>
        <p:txBody>
          <a:bodyPr/>
          <a:lstStyle/>
          <a:p>
            <a:pPr marL="514350" indent="-514350">
              <a:buFont typeface="+mj-lt"/>
              <a:buAutoNum type="arabicPeriod"/>
            </a:pPr>
            <a:r>
              <a:rPr lang="en-GB" dirty="0"/>
              <a:t>Knowledge</a:t>
            </a:r>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r>
              <a:rPr lang="en-GB" dirty="0"/>
              <a:t>Application/Practice</a:t>
            </a:r>
          </a:p>
        </p:txBody>
      </p:sp>
      <p:sp>
        <p:nvSpPr>
          <p:cNvPr id="4" name="TextBox 3">
            <a:extLst>
              <a:ext uri="{FF2B5EF4-FFF2-40B4-BE49-F238E27FC236}">
                <a16:creationId xmlns:a16="http://schemas.microsoft.com/office/drawing/2014/main" id="{63FC2654-36FF-4A3F-9AA6-717CC1958C0E}"/>
              </a:ext>
            </a:extLst>
          </p:cNvPr>
          <p:cNvSpPr txBox="1"/>
          <p:nvPr/>
        </p:nvSpPr>
        <p:spPr>
          <a:xfrm>
            <a:off x="2188530" y="2751892"/>
            <a:ext cx="5525814" cy="707886"/>
          </a:xfrm>
          <a:prstGeom prst="rect">
            <a:avLst/>
          </a:prstGeom>
          <a:noFill/>
        </p:spPr>
        <p:txBody>
          <a:bodyPr wrap="square" rtlCol="0">
            <a:spAutoFit/>
          </a:bodyPr>
          <a:lstStyle/>
          <a:p>
            <a:r>
              <a:rPr lang="en-GB" dirty="0"/>
              <a:t>Mind maps, check lists, revision cards, revision guides, revision notes, Seneca, </a:t>
            </a:r>
            <a:r>
              <a:rPr lang="en-GB" dirty="0" err="1"/>
              <a:t>Tassomai</a:t>
            </a:r>
            <a:r>
              <a:rPr lang="en-GB" dirty="0"/>
              <a:t> etc</a:t>
            </a:r>
          </a:p>
        </p:txBody>
      </p:sp>
      <p:sp>
        <p:nvSpPr>
          <p:cNvPr id="5" name="TextBox 4">
            <a:extLst>
              <a:ext uri="{FF2B5EF4-FFF2-40B4-BE49-F238E27FC236}">
                <a16:creationId xmlns:a16="http://schemas.microsoft.com/office/drawing/2014/main" id="{2646C275-85A4-411D-8FF5-551EE716BFC3}"/>
              </a:ext>
            </a:extLst>
          </p:cNvPr>
          <p:cNvSpPr txBox="1"/>
          <p:nvPr/>
        </p:nvSpPr>
        <p:spPr>
          <a:xfrm>
            <a:off x="2188530" y="4851333"/>
            <a:ext cx="5525814" cy="707886"/>
          </a:xfrm>
          <a:prstGeom prst="rect">
            <a:avLst/>
          </a:prstGeom>
          <a:noFill/>
        </p:spPr>
        <p:txBody>
          <a:bodyPr wrap="square" rtlCol="0">
            <a:spAutoFit/>
          </a:bodyPr>
          <a:lstStyle/>
          <a:p>
            <a:r>
              <a:rPr lang="en-GB" dirty="0"/>
              <a:t>Past Papers, Assessment point tests, mock exams, work books, intervention booklets</a:t>
            </a:r>
          </a:p>
        </p:txBody>
      </p:sp>
    </p:spTree>
    <p:extLst>
      <p:ext uri="{BB962C8B-B14F-4D97-AF65-F5344CB8AC3E}">
        <p14:creationId xmlns:p14="http://schemas.microsoft.com/office/powerpoint/2010/main" val="228090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a:t>
            </a:r>
          </a:p>
        </p:txBody>
      </p:sp>
      <p:sp>
        <p:nvSpPr>
          <p:cNvPr id="3" name="Content Placeholder 2"/>
          <p:cNvSpPr>
            <a:spLocks noGrp="1"/>
          </p:cNvSpPr>
          <p:nvPr>
            <p:ph idx="1"/>
          </p:nvPr>
        </p:nvSpPr>
        <p:spPr>
          <a:xfrm>
            <a:off x="1429657" y="2076058"/>
            <a:ext cx="7257143" cy="3771636"/>
          </a:xfrm>
        </p:spPr>
        <p:txBody>
          <a:bodyPr/>
          <a:lstStyle/>
          <a:p>
            <a:pPr marL="0" indent="0">
              <a:buNone/>
            </a:pPr>
            <a:r>
              <a:rPr lang="en-GB" dirty="0"/>
              <a:t>6 Mark Questions/RATE Questions</a:t>
            </a:r>
          </a:p>
          <a:p>
            <a:pPr marL="0" indent="0">
              <a:buNone/>
            </a:pPr>
            <a:endParaRPr lang="en-GB" dirty="0"/>
          </a:p>
          <a:p>
            <a:pPr marL="0" indent="0">
              <a:buNone/>
            </a:pPr>
            <a:r>
              <a:rPr lang="en-GB" dirty="0"/>
              <a:t>Intervention booklets</a:t>
            </a:r>
          </a:p>
          <a:p>
            <a:pPr marL="0" indent="0">
              <a:buNone/>
            </a:pPr>
            <a:endParaRPr lang="en-GB" dirty="0"/>
          </a:p>
          <a:p>
            <a:pPr marL="0" indent="0">
              <a:buNone/>
            </a:pPr>
            <a:r>
              <a:rPr lang="en-GB" dirty="0"/>
              <a:t>Build knowledge base</a:t>
            </a:r>
          </a:p>
          <a:p>
            <a:pPr marL="0" indent="0">
              <a:buNone/>
            </a:pPr>
            <a:endParaRPr lang="en-GB" dirty="0"/>
          </a:p>
        </p:txBody>
      </p:sp>
      <p:pic>
        <p:nvPicPr>
          <p:cNvPr id="5" name="Picture 4">
            <a:extLst>
              <a:ext uri="{FF2B5EF4-FFF2-40B4-BE49-F238E27FC236}">
                <a16:creationId xmlns:a16="http://schemas.microsoft.com/office/drawing/2014/main" id="{657EB219-DE98-4B0F-B509-EF90E0F61C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65948">
            <a:off x="3791158" y="477009"/>
            <a:ext cx="1561684" cy="1733279"/>
          </a:xfrm>
          <a:prstGeom prst="rect">
            <a:avLst/>
          </a:prstGeom>
        </p:spPr>
      </p:pic>
    </p:spTree>
    <p:extLst>
      <p:ext uri="{BB962C8B-B14F-4D97-AF65-F5344CB8AC3E}">
        <p14:creationId xmlns:p14="http://schemas.microsoft.com/office/powerpoint/2010/main" val="36261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814" y="863118"/>
            <a:ext cx="2610011" cy="952500"/>
          </a:xfrm>
        </p:spPr>
        <p:txBody>
          <a:bodyPr/>
          <a:lstStyle/>
          <a:p>
            <a:r>
              <a:rPr lang="en-GB" dirty="0"/>
              <a:t>Chaffinch</a:t>
            </a:r>
          </a:p>
        </p:txBody>
      </p:sp>
      <p:sp>
        <p:nvSpPr>
          <p:cNvPr id="3" name="Content Placeholder 2"/>
          <p:cNvSpPr>
            <a:spLocks noGrp="1"/>
          </p:cNvSpPr>
          <p:nvPr>
            <p:ph idx="1"/>
          </p:nvPr>
        </p:nvSpPr>
        <p:spPr>
          <a:xfrm>
            <a:off x="6534807" y="953858"/>
            <a:ext cx="2388476" cy="3771636"/>
          </a:xfrm>
        </p:spPr>
        <p:txBody>
          <a:bodyPr/>
          <a:lstStyle/>
          <a:p>
            <a:pPr marL="0" indent="0">
              <a:buNone/>
            </a:pPr>
            <a:r>
              <a:rPr lang="en-GB" sz="3600" dirty="0"/>
              <a:t>Unfamiliar Content</a:t>
            </a:r>
          </a:p>
        </p:txBody>
      </p:sp>
      <p:pic>
        <p:nvPicPr>
          <p:cNvPr id="5" name="Picture 4"/>
          <p:cNvPicPr>
            <a:picLocks noChangeAspect="1"/>
          </p:cNvPicPr>
          <p:nvPr/>
        </p:nvPicPr>
        <p:blipFill>
          <a:blip r:embed="rId2"/>
          <a:stretch>
            <a:fillRect/>
          </a:stretch>
        </p:blipFill>
        <p:spPr>
          <a:xfrm>
            <a:off x="1321734" y="1636061"/>
            <a:ext cx="5048250" cy="2838450"/>
          </a:xfrm>
          <a:prstGeom prst="rect">
            <a:avLst/>
          </a:prstGeom>
        </p:spPr>
      </p:pic>
      <p:pic>
        <p:nvPicPr>
          <p:cNvPr id="6" name="Picture 5"/>
          <p:cNvPicPr>
            <a:picLocks noChangeAspect="1"/>
          </p:cNvPicPr>
          <p:nvPr/>
        </p:nvPicPr>
        <p:blipFill>
          <a:blip r:embed="rId3"/>
          <a:stretch>
            <a:fillRect/>
          </a:stretch>
        </p:blipFill>
        <p:spPr>
          <a:xfrm>
            <a:off x="1321734" y="953858"/>
            <a:ext cx="5048250" cy="5029200"/>
          </a:xfrm>
          <a:prstGeom prst="rect">
            <a:avLst/>
          </a:prstGeom>
        </p:spPr>
      </p:pic>
    </p:spTree>
    <p:extLst>
      <p:ext uri="{BB962C8B-B14F-4D97-AF65-F5344CB8AC3E}">
        <p14:creationId xmlns:p14="http://schemas.microsoft.com/office/powerpoint/2010/main" val="409292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9A468-FB97-4E0A-A417-FC02760FE89A}"/>
              </a:ext>
            </a:extLst>
          </p:cNvPr>
          <p:cNvSpPr>
            <a:spLocks noGrp="1"/>
          </p:cNvSpPr>
          <p:nvPr>
            <p:ph idx="1"/>
          </p:nvPr>
        </p:nvSpPr>
        <p:spPr>
          <a:xfrm>
            <a:off x="1303533" y="1889237"/>
            <a:ext cx="7257143" cy="3771636"/>
          </a:xfrm>
        </p:spPr>
        <p:txBody>
          <a:bodyPr/>
          <a:lstStyle/>
          <a:p>
            <a:pPr marL="0" indent="0">
              <a:buNone/>
            </a:pPr>
            <a:r>
              <a:rPr lang="en-GB" sz="4000" dirty="0"/>
              <a:t>THE BEST WAY TO DO IT…  </a:t>
            </a:r>
          </a:p>
          <a:p>
            <a:pPr marL="0" indent="0">
              <a:buNone/>
            </a:pPr>
            <a:endParaRPr lang="en-GB" sz="4000" dirty="0"/>
          </a:p>
          <a:p>
            <a:pPr marL="0" indent="0">
              <a:buNone/>
            </a:pPr>
            <a:r>
              <a:rPr lang="en-GB" sz="4000" dirty="0"/>
              <a:t>            …IS TO DO IT!</a:t>
            </a:r>
          </a:p>
        </p:txBody>
      </p:sp>
    </p:spTree>
    <p:extLst>
      <p:ext uri="{BB962C8B-B14F-4D97-AF65-F5344CB8AC3E}">
        <p14:creationId xmlns:p14="http://schemas.microsoft.com/office/powerpoint/2010/main" val="3700419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988A-EAC4-4CAA-ACAF-B0B37ED1E8D0}"/>
              </a:ext>
            </a:extLst>
          </p:cNvPr>
          <p:cNvSpPr>
            <a:spLocks noGrp="1"/>
          </p:cNvSpPr>
          <p:nvPr>
            <p:ph type="ctrTitle"/>
          </p:nvPr>
        </p:nvSpPr>
        <p:spPr/>
        <p:txBody>
          <a:bodyPr/>
          <a:lstStyle/>
          <a:p>
            <a:pPr algn="ctr"/>
            <a:endParaRPr lang="en-GB" dirty="0"/>
          </a:p>
        </p:txBody>
      </p:sp>
      <p:sp>
        <p:nvSpPr>
          <p:cNvPr id="3" name="Subtitle 2">
            <a:extLst>
              <a:ext uri="{FF2B5EF4-FFF2-40B4-BE49-F238E27FC236}">
                <a16:creationId xmlns:a16="http://schemas.microsoft.com/office/drawing/2014/main" id="{AD3D376E-8048-42AF-AF66-90B2981E5AF9}"/>
              </a:ext>
            </a:extLst>
          </p:cNvPr>
          <p:cNvSpPr>
            <a:spLocks noGrp="1"/>
          </p:cNvSpPr>
          <p:nvPr>
            <p:ph type="subTitle" idx="1"/>
          </p:nvPr>
        </p:nvSpPr>
        <p:spPr>
          <a:xfrm>
            <a:off x="513159" y="3740151"/>
            <a:ext cx="6987779" cy="1460500"/>
          </a:xfrm>
        </p:spPr>
        <p:txBody>
          <a:bodyPr>
            <a:normAutofit/>
          </a:bodyPr>
          <a:lstStyle/>
          <a:p>
            <a:pPr algn="ctr"/>
            <a:endParaRPr lang="en-GB" sz="2100" b="1" dirty="0"/>
          </a:p>
          <a:p>
            <a:pPr algn="ctr"/>
            <a:endParaRPr lang="en-GB" sz="2100" b="1" dirty="0"/>
          </a:p>
          <a:p>
            <a:pPr algn="ctr"/>
            <a:r>
              <a:rPr lang="en-GB" sz="2100" b="1" dirty="0"/>
              <a:t>Core Evening</a:t>
            </a:r>
            <a:r>
              <a:rPr lang="en-GB" sz="2100" b="1"/>
              <a:t>: 26</a:t>
            </a:r>
            <a:r>
              <a:rPr lang="en-GB" sz="2100" b="1" baseline="30000"/>
              <a:t>th</a:t>
            </a:r>
            <a:r>
              <a:rPr lang="en-GB" sz="2100" b="1"/>
              <a:t> September</a:t>
            </a:r>
            <a:r>
              <a:rPr lang="en-GB" sz="2100" b="1" dirty="0"/>
              <a:t>, 2019</a:t>
            </a:r>
          </a:p>
          <a:p>
            <a:endParaRPr lang="en-GB" dirty="0"/>
          </a:p>
        </p:txBody>
      </p:sp>
      <p:pic>
        <p:nvPicPr>
          <p:cNvPr id="7" name="Picture 6">
            <a:extLst>
              <a:ext uri="{FF2B5EF4-FFF2-40B4-BE49-F238E27FC236}">
                <a16:creationId xmlns:a16="http://schemas.microsoft.com/office/drawing/2014/main" id="{FB7A81B5-0E28-4E6B-9945-6674A88E7D9C}"/>
              </a:ext>
            </a:extLst>
          </p:cNvPr>
          <p:cNvPicPr>
            <a:picLocks noChangeAspect="1"/>
          </p:cNvPicPr>
          <p:nvPr/>
        </p:nvPicPr>
        <p:blipFill>
          <a:blip r:embed="rId3"/>
          <a:stretch>
            <a:fillRect/>
          </a:stretch>
        </p:blipFill>
        <p:spPr>
          <a:xfrm>
            <a:off x="513159" y="2006922"/>
            <a:ext cx="6000750" cy="2463478"/>
          </a:xfrm>
          <a:prstGeom prst="rect">
            <a:avLst/>
          </a:prstGeom>
        </p:spPr>
      </p:pic>
      <p:sp>
        <p:nvSpPr>
          <p:cNvPr id="8" name="TextBox 7">
            <a:extLst>
              <a:ext uri="{FF2B5EF4-FFF2-40B4-BE49-F238E27FC236}">
                <a16:creationId xmlns:a16="http://schemas.microsoft.com/office/drawing/2014/main" id="{00A64207-67EF-430A-866A-71D88DFCB7CA}"/>
              </a:ext>
            </a:extLst>
          </p:cNvPr>
          <p:cNvSpPr txBox="1"/>
          <p:nvPr/>
        </p:nvSpPr>
        <p:spPr>
          <a:xfrm>
            <a:off x="403058" y="1188119"/>
            <a:ext cx="6346658" cy="507831"/>
          </a:xfrm>
          <a:prstGeom prst="rect">
            <a:avLst/>
          </a:prstGeom>
          <a:noFill/>
        </p:spPr>
        <p:txBody>
          <a:bodyPr wrap="square" rtlCol="0">
            <a:spAutoFit/>
          </a:bodyPr>
          <a:lstStyle/>
          <a:p>
            <a:pPr algn="ctr" defTabSz="342900"/>
            <a:r>
              <a:rPr lang="en-GB" sz="2700" b="1" dirty="0">
                <a:solidFill>
                  <a:prstClr val="black"/>
                </a:solidFill>
                <a:latin typeface="Century Gothic" panose="020B0502020202020204"/>
              </a:rPr>
              <a:t>The English Department</a:t>
            </a:r>
          </a:p>
        </p:txBody>
      </p:sp>
      <p:sp>
        <p:nvSpPr>
          <p:cNvPr id="11" name="TextBox 10">
            <a:extLst>
              <a:ext uri="{FF2B5EF4-FFF2-40B4-BE49-F238E27FC236}">
                <a16:creationId xmlns:a16="http://schemas.microsoft.com/office/drawing/2014/main" id="{CABA5C03-CF1C-4CCB-A4F2-7CD90255B4A6}"/>
              </a:ext>
            </a:extLst>
          </p:cNvPr>
          <p:cNvSpPr txBox="1"/>
          <p:nvPr/>
        </p:nvSpPr>
        <p:spPr>
          <a:xfrm>
            <a:off x="2328110" y="4675341"/>
            <a:ext cx="4319337" cy="923330"/>
          </a:xfrm>
          <a:prstGeom prst="rect">
            <a:avLst/>
          </a:prstGeom>
          <a:noFill/>
        </p:spPr>
        <p:txBody>
          <a:bodyPr wrap="square" rtlCol="0">
            <a:spAutoFit/>
          </a:bodyPr>
          <a:lstStyle/>
          <a:p>
            <a:pPr defTabSz="342900"/>
            <a:endParaRPr lang="en-GB" sz="1800" b="1" i="1" dirty="0">
              <a:solidFill>
                <a:prstClr val="white"/>
              </a:solidFill>
              <a:latin typeface="Century Gothic" panose="020B0502020202020204"/>
            </a:endParaRPr>
          </a:p>
          <a:p>
            <a:pPr defTabSz="342900"/>
            <a:endParaRPr lang="en-GB" sz="1800" b="1" i="1" dirty="0">
              <a:solidFill>
                <a:prstClr val="white"/>
              </a:solidFill>
              <a:latin typeface="Century Gothic" panose="020B0502020202020204"/>
            </a:endParaRPr>
          </a:p>
          <a:p>
            <a:pPr defTabSz="342900"/>
            <a:r>
              <a:rPr lang="en-GB" sz="1800" b="1" i="1" dirty="0">
                <a:solidFill>
                  <a:prstClr val="white"/>
                </a:solidFill>
                <a:latin typeface="Century Gothic" panose="020B0502020202020204"/>
              </a:rPr>
              <a:t>Prepare, Aspire, Succeed</a:t>
            </a:r>
          </a:p>
        </p:txBody>
      </p:sp>
      <p:sp>
        <p:nvSpPr>
          <p:cNvPr id="12" name="TextBox 11">
            <a:extLst>
              <a:ext uri="{FF2B5EF4-FFF2-40B4-BE49-F238E27FC236}">
                <a16:creationId xmlns:a16="http://schemas.microsoft.com/office/drawing/2014/main" id="{8A71B703-1FE2-4046-BD26-B10020890FD1}"/>
              </a:ext>
            </a:extLst>
          </p:cNvPr>
          <p:cNvSpPr txBox="1"/>
          <p:nvPr/>
        </p:nvSpPr>
        <p:spPr>
          <a:xfrm>
            <a:off x="6749716" y="2048373"/>
            <a:ext cx="2293207" cy="1754326"/>
          </a:xfrm>
          <a:prstGeom prst="rect">
            <a:avLst/>
          </a:prstGeom>
          <a:noFill/>
        </p:spPr>
        <p:txBody>
          <a:bodyPr wrap="square" rtlCol="0">
            <a:spAutoFit/>
          </a:bodyPr>
          <a:lstStyle/>
          <a:p>
            <a:pPr defTabSz="342900"/>
            <a:r>
              <a:rPr lang="en-GB" sz="1800" b="1" dirty="0">
                <a:solidFill>
                  <a:prstClr val="black"/>
                </a:solidFill>
                <a:latin typeface="Century Gothic" panose="020B0502020202020204"/>
              </a:rPr>
              <a:t>Mrs. J. Webber</a:t>
            </a:r>
          </a:p>
          <a:p>
            <a:pPr defTabSz="342900"/>
            <a:r>
              <a:rPr lang="en-GB" sz="1800" b="1" dirty="0">
                <a:solidFill>
                  <a:srgbClr val="0070C0"/>
                </a:solidFill>
                <a:latin typeface="Century Gothic" panose="020B0502020202020204"/>
              </a:rPr>
              <a:t>Head of English</a:t>
            </a:r>
          </a:p>
          <a:p>
            <a:pPr defTabSz="342900"/>
            <a:endParaRPr lang="en-GB" sz="1800" b="1" dirty="0">
              <a:solidFill>
                <a:prstClr val="white"/>
              </a:solidFill>
              <a:latin typeface="Century Gothic" panose="020B0502020202020204"/>
            </a:endParaRPr>
          </a:p>
          <a:p>
            <a:pPr defTabSz="342900"/>
            <a:r>
              <a:rPr lang="en-GB" sz="1800" b="1" dirty="0">
                <a:solidFill>
                  <a:prstClr val="black"/>
                </a:solidFill>
                <a:latin typeface="Century Gothic" panose="020B0502020202020204"/>
              </a:rPr>
              <a:t>Ms. G. Parris-Hammons</a:t>
            </a:r>
          </a:p>
          <a:p>
            <a:pPr defTabSz="342900"/>
            <a:r>
              <a:rPr lang="en-GB" sz="1800" b="1" dirty="0">
                <a:solidFill>
                  <a:srgbClr val="0070C0"/>
                </a:solidFill>
                <a:latin typeface="Century Gothic" panose="020B0502020202020204"/>
              </a:rPr>
              <a:t>Second in English</a:t>
            </a:r>
          </a:p>
        </p:txBody>
      </p:sp>
    </p:spTree>
    <p:extLst>
      <p:ext uri="{BB962C8B-B14F-4D97-AF65-F5344CB8AC3E}">
        <p14:creationId xmlns:p14="http://schemas.microsoft.com/office/powerpoint/2010/main" val="213060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3DF51-36B6-4752-904D-EE093D90EC4D}"/>
              </a:ext>
            </a:extLst>
          </p:cNvPr>
          <p:cNvSpPr>
            <a:spLocks noGrp="1"/>
          </p:cNvSpPr>
          <p:nvPr>
            <p:ph type="title"/>
          </p:nvPr>
        </p:nvSpPr>
        <p:spPr/>
        <p:txBody>
          <a:bodyPr>
            <a:noAutofit/>
          </a:bodyPr>
          <a:lstStyle/>
          <a:p>
            <a:pPr algn="ctr"/>
            <a:r>
              <a:rPr lang="en-GB" sz="4050" b="1" dirty="0"/>
              <a:t>The Cottesloe School: </a:t>
            </a:r>
            <a:r>
              <a:rPr lang="en-GB" sz="4050" b="1" i="1" dirty="0"/>
              <a:t>83%</a:t>
            </a:r>
          </a:p>
        </p:txBody>
      </p:sp>
      <p:sp>
        <p:nvSpPr>
          <p:cNvPr id="3" name="Content Placeholder 2">
            <a:extLst>
              <a:ext uri="{FF2B5EF4-FFF2-40B4-BE49-F238E27FC236}">
                <a16:creationId xmlns:a16="http://schemas.microsoft.com/office/drawing/2014/main" id="{FCCAE15C-C51F-4EFA-8640-FEE876E12B42}"/>
              </a:ext>
            </a:extLst>
          </p:cNvPr>
          <p:cNvSpPr>
            <a:spLocks noGrp="1"/>
          </p:cNvSpPr>
          <p:nvPr>
            <p:ph idx="1"/>
          </p:nvPr>
        </p:nvSpPr>
        <p:spPr/>
        <p:txBody>
          <a:bodyPr>
            <a:normAutofit/>
          </a:bodyPr>
          <a:lstStyle/>
          <a:p>
            <a:r>
              <a:rPr lang="en-US" sz="3000" b="1" dirty="0"/>
              <a:t>English</a:t>
            </a:r>
            <a:br>
              <a:rPr lang="en-US" sz="3000" b="1" dirty="0"/>
            </a:br>
            <a:r>
              <a:rPr lang="en-US" sz="3000" b="1" dirty="0"/>
              <a:t>GCSE Results (4 and above) 2019:</a:t>
            </a:r>
          </a:p>
          <a:p>
            <a:r>
              <a:rPr lang="en-US" sz="3000" b="1" dirty="0"/>
              <a:t>National Average: </a:t>
            </a:r>
            <a:r>
              <a:rPr lang="en-US" sz="3000" b="1" i="1" dirty="0"/>
              <a:t>67%</a:t>
            </a:r>
            <a:endParaRPr lang="en-GB" sz="3000" b="1" i="1" dirty="0"/>
          </a:p>
        </p:txBody>
      </p:sp>
      <p:pic>
        <p:nvPicPr>
          <p:cNvPr id="5" name="Picture 4">
            <a:extLst>
              <a:ext uri="{FF2B5EF4-FFF2-40B4-BE49-F238E27FC236}">
                <a16:creationId xmlns:a16="http://schemas.microsoft.com/office/drawing/2014/main" id="{40DD329E-2435-43EC-9AF2-8EE7BADDAE5F}"/>
              </a:ext>
            </a:extLst>
          </p:cNvPr>
          <p:cNvPicPr>
            <a:picLocks noChangeAspect="1"/>
          </p:cNvPicPr>
          <p:nvPr/>
        </p:nvPicPr>
        <p:blipFill>
          <a:blip r:embed="rId2"/>
          <a:stretch>
            <a:fillRect/>
          </a:stretch>
        </p:blipFill>
        <p:spPr>
          <a:xfrm>
            <a:off x="6193591" y="839203"/>
            <a:ext cx="2950409" cy="1475204"/>
          </a:xfrm>
          <a:prstGeom prst="rect">
            <a:avLst/>
          </a:prstGeom>
        </p:spPr>
      </p:pic>
    </p:spTree>
    <p:extLst>
      <p:ext uri="{BB962C8B-B14F-4D97-AF65-F5344CB8AC3E}">
        <p14:creationId xmlns:p14="http://schemas.microsoft.com/office/powerpoint/2010/main" val="133715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918" y="274638"/>
            <a:ext cx="7117882" cy="503838"/>
          </a:xfrm>
        </p:spPr>
        <p:txBody>
          <a:bodyPr>
            <a:normAutofit fontScale="90000"/>
          </a:bodyPr>
          <a:lstStyle/>
          <a:p>
            <a:r>
              <a:rPr lang="en-GB" dirty="0" smtClean="0"/>
              <a:t>What makes a difference?</a:t>
            </a:r>
            <a:endParaRPr lang="en-GB" dirty="0"/>
          </a:p>
        </p:txBody>
      </p:sp>
      <p:sp>
        <p:nvSpPr>
          <p:cNvPr id="3" name="Content Placeholder 2"/>
          <p:cNvSpPr>
            <a:spLocks noGrp="1"/>
          </p:cNvSpPr>
          <p:nvPr>
            <p:ph idx="1"/>
          </p:nvPr>
        </p:nvSpPr>
        <p:spPr>
          <a:xfrm>
            <a:off x="1568918" y="976184"/>
            <a:ext cx="7117882" cy="5149983"/>
          </a:xfrm>
        </p:spPr>
        <p:txBody>
          <a:bodyPr>
            <a:normAutofit fontScale="92500"/>
          </a:bodyPr>
          <a:lstStyle/>
          <a:p>
            <a:pPr marL="0" indent="0" algn="ctr">
              <a:buNone/>
            </a:pPr>
            <a:r>
              <a:rPr lang="en-GB" sz="5400" dirty="0" smtClean="0"/>
              <a:t>Parental support is eight times more important in determining a child’s academic success than social class (DFE)</a:t>
            </a:r>
            <a:endParaRPr lang="en-GB" sz="5400" dirty="0"/>
          </a:p>
        </p:txBody>
      </p:sp>
    </p:spTree>
    <p:extLst>
      <p:ext uri="{BB962C8B-B14F-4D97-AF65-F5344CB8AC3E}">
        <p14:creationId xmlns:p14="http://schemas.microsoft.com/office/powerpoint/2010/main" val="2639504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ADBC-2E2D-474B-A3CC-EA90E78F25C5}"/>
              </a:ext>
            </a:extLst>
          </p:cNvPr>
          <p:cNvSpPr>
            <a:spLocks noGrp="1"/>
          </p:cNvSpPr>
          <p:nvPr>
            <p:ph type="title"/>
          </p:nvPr>
        </p:nvSpPr>
        <p:spPr/>
        <p:txBody>
          <a:bodyPr/>
          <a:lstStyle/>
          <a:p>
            <a:pPr algn="ctr"/>
            <a:r>
              <a:rPr lang="en-GB" b="1" dirty="0"/>
              <a:t>How We Achieved Success.</a:t>
            </a:r>
          </a:p>
        </p:txBody>
      </p:sp>
      <p:sp>
        <p:nvSpPr>
          <p:cNvPr id="3" name="Content Placeholder 2">
            <a:extLst>
              <a:ext uri="{FF2B5EF4-FFF2-40B4-BE49-F238E27FC236}">
                <a16:creationId xmlns:a16="http://schemas.microsoft.com/office/drawing/2014/main" id="{900539EA-86ED-4DC6-BF3A-8A0986238825}"/>
              </a:ext>
            </a:extLst>
          </p:cNvPr>
          <p:cNvSpPr>
            <a:spLocks noGrp="1"/>
          </p:cNvSpPr>
          <p:nvPr>
            <p:ph idx="1"/>
          </p:nvPr>
        </p:nvSpPr>
        <p:spPr/>
        <p:txBody>
          <a:bodyPr>
            <a:normAutofit/>
          </a:bodyPr>
          <a:lstStyle/>
          <a:p>
            <a:r>
              <a:rPr lang="en-GB" b="1" dirty="0"/>
              <a:t>Expert teaching </a:t>
            </a:r>
            <a:r>
              <a:rPr lang="en-GB" dirty="0"/>
              <a:t>which uses </a:t>
            </a:r>
            <a:r>
              <a:rPr lang="en-GB" i="1" dirty="0"/>
              <a:t>Model answers</a:t>
            </a:r>
            <a:r>
              <a:rPr lang="en-GB" dirty="0"/>
              <a:t>,  </a:t>
            </a:r>
            <a:r>
              <a:rPr lang="en-GB" i="1" dirty="0"/>
              <a:t>Fix-It</a:t>
            </a:r>
            <a:r>
              <a:rPr lang="en-GB" dirty="0"/>
              <a:t> and </a:t>
            </a:r>
            <a:r>
              <a:rPr lang="en-GB" i="1" dirty="0"/>
              <a:t>Personalised Learning Checklists </a:t>
            </a:r>
            <a:r>
              <a:rPr lang="en-GB" dirty="0"/>
              <a:t>to enable students to make excellent progress.</a:t>
            </a:r>
          </a:p>
          <a:p>
            <a:endParaRPr lang="en-GB" dirty="0"/>
          </a:p>
          <a:p>
            <a:r>
              <a:rPr lang="en-GB" b="1" dirty="0"/>
              <a:t>Interventions </a:t>
            </a:r>
            <a:r>
              <a:rPr lang="en-GB" dirty="0"/>
              <a:t>– in Form times, after school and holidays, to target particular students and enable them to improve upon their grades. </a:t>
            </a:r>
          </a:p>
          <a:p>
            <a:pPr marL="0" indent="0">
              <a:buNone/>
            </a:pPr>
            <a:r>
              <a:rPr lang="en-GB" b="1" i="1" dirty="0"/>
              <a:t>Teacher </a:t>
            </a:r>
          </a:p>
          <a:p>
            <a:pPr marL="0" indent="0">
              <a:buNone/>
            </a:pPr>
            <a:r>
              <a:rPr lang="en-GB" b="1" i="1" dirty="0"/>
              <a:t>Student </a:t>
            </a:r>
          </a:p>
          <a:p>
            <a:pPr marL="0" indent="0">
              <a:buNone/>
            </a:pPr>
            <a:r>
              <a:rPr lang="en-GB" b="1" i="1" dirty="0"/>
              <a:t>Parent </a:t>
            </a:r>
          </a:p>
          <a:p>
            <a:pPr marL="0" indent="0">
              <a:buNone/>
            </a:pPr>
            <a:r>
              <a:rPr lang="en-GB" b="1" i="1" dirty="0">
                <a:solidFill>
                  <a:schemeClr val="tx1"/>
                </a:solidFill>
              </a:rPr>
              <a:t>Partnership</a:t>
            </a:r>
          </a:p>
          <a:p>
            <a:pPr marL="0" indent="0">
              <a:buNone/>
            </a:pPr>
            <a:endParaRPr lang="en-GB" b="1" i="1" dirty="0"/>
          </a:p>
          <a:p>
            <a:pPr marL="0" indent="0">
              <a:buNone/>
            </a:pPr>
            <a:endParaRPr lang="en-GB" dirty="0"/>
          </a:p>
        </p:txBody>
      </p:sp>
      <p:pic>
        <p:nvPicPr>
          <p:cNvPr id="5" name="Picture 4">
            <a:extLst>
              <a:ext uri="{FF2B5EF4-FFF2-40B4-BE49-F238E27FC236}">
                <a16:creationId xmlns:a16="http://schemas.microsoft.com/office/drawing/2014/main" id="{49DBEB52-D5C9-459B-934E-D301E1A75ED6}"/>
              </a:ext>
            </a:extLst>
          </p:cNvPr>
          <p:cNvPicPr>
            <a:picLocks noChangeAspect="1"/>
          </p:cNvPicPr>
          <p:nvPr/>
        </p:nvPicPr>
        <p:blipFill>
          <a:blip r:embed="rId2"/>
          <a:stretch>
            <a:fillRect/>
          </a:stretch>
        </p:blipFill>
        <p:spPr>
          <a:xfrm>
            <a:off x="6356434" y="3145631"/>
            <a:ext cx="2274407" cy="1516271"/>
          </a:xfrm>
          <a:prstGeom prst="rect">
            <a:avLst/>
          </a:prstGeom>
        </p:spPr>
      </p:pic>
    </p:spTree>
    <p:extLst>
      <p:ext uri="{BB962C8B-B14F-4D97-AF65-F5344CB8AC3E}">
        <p14:creationId xmlns:p14="http://schemas.microsoft.com/office/powerpoint/2010/main" val="971773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EBB-E957-4629-A1B3-FD68E10A6E28}"/>
              </a:ext>
            </a:extLst>
          </p:cNvPr>
          <p:cNvSpPr>
            <a:spLocks noGrp="1"/>
          </p:cNvSpPr>
          <p:nvPr>
            <p:ph type="title"/>
          </p:nvPr>
        </p:nvSpPr>
        <p:spPr>
          <a:xfrm>
            <a:off x="513159" y="4204702"/>
            <a:ext cx="6400800" cy="1130300"/>
          </a:xfrm>
        </p:spPr>
        <p:txBody>
          <a:bodyPr/>
          <a:lstStyle/>
          <a:p>
            <a:r>
              <a:rPr lang="en-GB" b="1" dirty="0"/>
              <a:t>What Students Can Do to succeed this year.</a:t>
            </a:r>
          </a:p>
        </p:txBody>
      </p:sp>
      <p:sp>
        <p:nvSpPr>
          <p:cNvPr id="3" name="Content Placeholder 2">
            <a:extLst>
              <a:ext uri="{FF2B5EF4-FFF2-40B4-BE49-F238E27FC236}">
                <a16:creationId xmlns:a16="http://schemas.microsoft.com/office/drawing/2014/main" id="{848796B7-29D4-46E0-AA36-E3EA2EDEE44B}"/>
              </a:ext>
            </a:extLst>
          </p:cNvPr>
          <p:cNvSpPr>
            <a:spLocks noGrp="1"/>
          </p:cNvSpPr>
          <p:nvPr>
            <p:ph idx="1"/>
          </p:nvPr>
        </p:nvSpPr>
        <p:spPr/>
        <p:txBody>
          <a:bodyPr>
            <a:normAutofit/>
          </a:bodyPr>
          <a:lstStyle/>
          <a:p>
            <a:r>
              <a:rPr lang="en-GB" b="1" dirty="0"/>
              <a:t>Understand what is expected </a:t>
            </a:r>
            <a:r>
              <a:rPr lang="en-GB" dirty="0"/>
              <a:t>for both examination papers in terms of: Timings / Each Question / Assessment Objectives / Mark Schemes/Examiners’ Reports</a:t>
            </a:r>
          </a:p>
          <a:p>
            <a:r>
              <a:rPr lang="en-GB" b="1" dirty="0"/>
              <a:t>Practice Makes Perfect: </a:t>
            </a:r>
            <a:r>
              <a:rPr lang="en-GB" dirty="0"/>
              <a:t>complete as many past papers as possible.</a:t>
            </a:r>
          </a:p>
          <a:p>
            <a:r>
              <a:rPr lang="en-GB" b="1" dirty="0"/>
              <a:t>Resilience is key: </a:t>
            </a:r>
            <a:r>
              <a:rPr lang="en-GB" dirty="0"/>
              <a:t>don’t give up!</a:t>
            </a:r>
          </a:p>
          <a:p>
            <a:r>
              <a:rPr lang="en-GB" b="1" dirty="0"/>
              <a:t>Accept all Offers of Help: </a:t>
            </a:r>
            <a:r>
              <a:rPr lang="en-GB" dirty="0"/>
              <a:t>come to revision sessions, form time / after school interventions.</a:t>
            </a:r>
          </a:p>
          <a:p>
            <a:r>
              <a:rPr lang="en-GB" b="1" dirty="0"/>
              <a:t>Be Revision Smart: </a:t>
            </a:r>
            <a:r>
              <a:rPr lang="en-GB" dirty="0"/>
              <a:t>the best revision for English Language is practising questions under timed conditions.</a:t>
            </a:r>
          </a:p>
          <a:p>
            <a:endParaRPr lang="en-GB" dirty="0"/>
          </a:p>
        </p:txBody>
      </p:sp>
      <p:pic>
        <p:nvPicPr>
          <p:cNvPr id="5" name="Picture 4">
            <a:extLst>
              <a:ext uri="{FF2B5EF4-FFF2-40B4-BE49-F238E27FC236}">
                <a16:creationId xmlns:a16="http://schemas.microsoft.com/office/drawing/2014/main" id="{E391CCD3-462D-421B-BC41-DD855F1F19B0}"/>
              </a:ext>
            </a:extLst>
          </p:cNvPr>
          <p:cNvPicPr>
            <a:picLocks noChangeAspect="1"/>
          </p:cNvPicPr>
          <p:nvPr/>
        </p:nvPicPr>
        <p:blipFill>
          <a:blip r:embed="rId2"/>
          <a:stretch>
            <a:fillRect/>
          </a:stretch>
        </p:blipFill>
        <p:spPr>
          <a:xfrm>
            <a:off x="7119646" y="857250"/>
            <a:ext cx="2024354" cy="1461001"/>
          </a:xfrm>
          <a:prstGeom prst="rect">
            <a:avLst/>
          </a:prstGeom>
        </p:spPr>
      </p:pic>
    </p:spTree>
    <p:extLst>
      <p:ext uri="{BB962C8B-B14F-4D97-AF65-F5344CB8AC3E}">
        <p14:creationId xmlns:p14="http://schemas.microsoft.com/office/powerpoint/2010/main" val="2934246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71CE-EF54-4A8B-9069-A4944326F2DC}"/>
              </a:ext>
            </a:extLst>
          </p:cNvPr>
          <p:cNvSpPr>
            <a:spLocks noGrp="1"/>
          </p:cNvSpPr>
          <p:nvPr>
            <p:ph type="title"/>
          </p:nvPr>
        </p:nvSpPr>
        <p:spPr>
          <a:xfrm>
            <a:off x="607500" y="1192641"/>
            <a:ext cx="7928999" cy="727838"/>
          </a:xfrm>
        </p:spPr>
        <p:txBody>
          <a:bodyPr>
            <a:normAutofit/>
          </a:bodyPr>
          <a:lstStyle/>
          <a:p>
            <a:r>
              <a:rPr lang="en-GB" b="1" dirty="0"/>
              <a:t>English Language</a:t>
            </a:r>
          </a:p>
        </p:txBody>
      </p:sp>
      <p:graphicFrame>
        <p:nvGraphicFramePr>
          <p:cNvPr id="5" name="Content Placeholder 2">
            <a:extLst>
              <a:ext uri="{FF2B5EF4-FFF2-40B4-BE49-F238E27FC236}">
                <a16:creationId xmlns:a16="http://schemas.microsoft.com/office/drawing/2014/main" id="{0E2F9B17-8CE8-4E65-86C2-A08540A97E73}"/>
              </a:ext>
            </a:extLst>
          </p:cNvPr>
          <p:cNvGraphicFramePr>
            <a:graphicFrameLocks noGrp="1"/>
          </p:cNvGraphicFramePr>
          <p:nvPr>
            <p:ph idx="1"/>
          </p:nvPr>
        </p:nvGraphicFramePr>
        <p:xfrm>
          <a:off x="614363" y="2728292"/>
          <a:ext cx="7915275" cy="2523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AB69E58D-B20E-4F43-8596-9A28C5A6274D}"/>
              </a:ext>
            </a:extLst>
          </p:cNvPr>
          <p:cNvPicPr>
            <a:picLocks noChangeAspect="1"/>
          </p:cNvPicPr>
          <p:nvPr/>
        </p:nvPicPr>
        <p:blipFill>
          <a:blip r:embed="rId7"/>
          <a:stretch>
            <a:fillRect/>
          </a:stretch>
        </p:blipFill>
        <p:spPr>
          <a:xfrm>
            <a:off x="7827952" y="857250"/>
            <a:ext cx="1316048" cy="913460"/>
          </a:xfrm>
          <a:prstGeom prst="rect">
            <a:avLst/>
          </a:prstGeom>
        </p:spPr>
      </p:pic>
    </p:spTree>
    <p:extLst>
      <p:ext uri="{BB962C8B-B14F-4D97-AF65-F5344CB8AC3E}">
        <p14:creationId xmlns:p14="http://schemas.microsoft.com/office/powerpoint/2010/main" val="1889808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5378-B37D-43DE-816C-C368AAC37D34}"/>
              </a:ext>
            </a:extLst>
          </p:cNvPr>
          <p:cNvSpPr>
            <a:spLocks noGrp="1"/>
          </p:cNvSpPr>
          <p:nvPr>
            <p:ph type="title"/>
          </p:nvPr>
        </p:nvSpPr>
        <p:spPr>
          <a:xfrm>
            <a:off x="481316" y="2549729"/>
            <a:ext cx="2524079" cy="2744436"/>
          </a:xfrm>
        </p:spPr>
        <p:txBody>
          <a:bodyPr anchor="t">
            <a:normAutofit/>
          </a:bodyPr>
          <a:lstStyle/>
          <a:p>
            <a:r>
              <a:rPr lang="en-GB" sz="3300" b="1" dirty="0"/>
              <a:t>Paper 1: </a:t>
            </a:r>
            <a:br>
              <a:rPr lang="en-GB" sz="3300" b="1" dirty="0"/>
            </a:br>
            <a:r>
              <a:rPr lang="en-GB" sz="3300" b="1" dirty="0"/>
              <a:t>1 Hour and 45 Minutes</a:t>
            </a:r>
          </a:p>
        </p:txBody>
      </p:sp>
      <p:graphicFrame>
        <p:nvGraphicFramePr>
          <p:cNvPr id="5" name="Content Placeholder 2">
            <a:extLst>
              <a:ext uri="{FF2B5EF4-FFF2-40B4-BE49-F238E27FC236}">
                <a16:creationId xmlns:a16="http://schemas.microsoft.com/office/drawing/2014/main" id="{2FCBF10D-90A8-42BE-8D98-5D1BDF473738}"/>
              </a:ext>
            </a:extLst>
          </p:cNvPr>
          <p:cNvGraphicFramePr>
            <a:graphicFrameLocks noGrp="1"/>
          </p:cNvGraphicFramePr>
          <p:nvPr>
            <p:ph idx="1"/>
            <p:extLst/>
          </p:nvPr>
        </p:nvGraphicFramePr>
        <p:xfrm>
          <a:off x="4155945" y="1803798"/>
          <a:ext cx="4362450" cy="3245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83CB341-09DD-400C-89D0-7C6ED2A909E4}"/>
              </a:ext>
            </a:extLst>
          </p:cNvPr>
          <p:cNvPicPr>
            <a:picLocks noChangeAspect="1"/>
          </p:cNvPicPr>
          <p:nvPr/>
        </p:nvPicPr>
        <p:blipFill>
          <a:blip r:embed="rId7"/>
          <a:stretch>
            <a:fillRect/>
          </a:stretch>
        </p:blipFill>
        <p:spPr>
          <a:xfrm>
            <a:off x="0" y="857250"/>
            <a:ext cx="1217423" cy="1215189"/>
          </a:xfrm>
          <a:prstGeom prst="rect">
            <a:avLst/>
          </a:prstGeom>
        </p:spPr>
      </p:pic>
    </p:spTree>
    <p:extLst>
      <p:ext uri="{BB962C8B-B14F-4D97-AF65-F5344CB8AC3E}">
        <p14:creationId xmlns:p14="http://schemas.microsoft.com/office/powerpoint/2010/main" val="2450164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0CD7-894D-4BBC-BE96-ABF04CFF63AA}"/>
              </a:ext>
            </a:extLst>
          </p:cNvPr>
          <p:cNvSpPr>
            <a:spLocks noGrp="1"/>
          </p:cNvSpPr>
          <p:nvPr>
            <p:ph type="title"/>
          </p:nvPr>
        </p:nvSpPr>
        <p:spPr>
          <a:xfrm>
            <a:off x="607500" y="1192641"/>
            <a:ext cx="7928999" cy="727838"/>
          </a:xfrm>
        </p:spPr>
        <p:txBody>
          <a:bodyPr vert="horz" lIns="68580" tIns="34290" rIns="68580" bIns="34290" rtlCol="0" anchor="b">
            <a:normAutofit/>
          </a:bodyPr>
          <a:lstStyle/>
          <a:p>
            <a:r>
              <a:rPr lang="en-US" b="1" dirty="0"/>
              <a:t>HOW to PREPARE: Reading</a:t>
            </a:r>
          </a:p>
        </p:txBody>
      </p:sp>
      <p:pic>
        <p:nvPicPr>
          <p:cNvPr id="17" name="Content Placeholder 16">
            <a:extLst>
              <a:ext uri="{FF2B5EF4-FFF2-40B4-BE49-F238E27FC236}">
                <a16:creationId xmlns:a16="http://schemas.microsoft.com/office/drawing/2014/main" id="{6A0D3FCE-C11A-4612-9815-233B7EA6C148}"/>
              </a:ext>
            </a:extLst>
          </p:cNvPr>
          <p:cNvPicPr>
            <a:picLocks noGrp="1" noChangeAspect="1"/>
          </p:cNvPicPr>
          <p:nvPr>
            <p:ph idx="1"/>
          </p:nvPr>
        </p:nvPicPr>
        <p:blipFill>
          <a:blip r:embed="rId2"/>
          <a:stretch>
            <a:fillRect/>
          </a:stretch>
        </p:blipFill>
        <p:spPr>
          <a:xfrm>
            <a:off x="5100876" y="2366848"/>
            <a:ext cx="2168843" cy="2711054"/>
          </a:xfrm>
        </p:spPr>
      </p:pic>
      <p:sp>
        <p:nvSpPr>
          <p:cNvPr id="5" name="TextBox 4">
            <a:extLst>
              <a:ext uri="{FF2B5EF4-FFF2-40B4-BE49-F238E27FC236}">
                <a16:creationId xmlns:a16="http://schemas.microsoft.com/office/drawing/2014/main" id="{EC7D9B17-2639-492E-8E7C-319D22E91A87}"/>
              </a:ext>
            </a:extLst>
          </p:cNvPr>
          <p:cNvSpPr txBox="1"/>
          <p:nvPr/>
        </p:nvSpPr>
        <p:spPr>
          <a:xfrm>
            <a:off x="614035" y="2667000"/>
            <a:ext cx="2876687" cy="2724150"/>
          </a:xfrm>
          <a:prstGeom prst="rect">
            <a:avLst/>
          </a:prstGeom>
        </p:spPr>
        <p:txBody>
          <a:bodyPr vert="horz" lIns="68580" tIns="34290" rIns="68580" bIns="34290" rtlCol="0" anchor="ctr">
            <a:normAutofit/>
          </a:bodyPr>
          <a:lstStyle/>
          <a:p>
            <a:pPr defTabSz="342900">
              <a:spcBef>
                <a:spcPct val="20000"/>
              </a:spcBef>
              <a:spcAft>
                <a:spcPts val="450"/>
              </a:spcAft>
              <a:buClr>
                <a:srgbClr val="052F61"/>
              </a:buClr>
              <a:buFont typeface="Wingdings 2" charset="2"/>
              <a:buChar char=""/>
            </a:pPr>
            <a:r>
              <a:rPr lang="en-US" sz="1200">
                <a:solidFill>
                  <a:prstClr val="white"/>
                </a:solidFill>
                <a:latin typeface="Century Gothic" panose="020B0502020202020204"/>
              </a:rPr>
              <a:t>Read lots of different beginnings of stories and practise the set questions:</a:t>
            </a:r>
          </a:p>
          <a:p>
            <a:pPr defTabSz="342900">
              <a:spcBef>
                <a:spcPct val="20000"/>
              </a:spcBef>
              <a:spcAft>
                <a:spcPts val="450"/>
              </a:spcAft>
              <a:buClr>
                <a:srgbClr val="052F61"/>
              </a:buClr>
              <a:buFont typeface="Wingdings 2" charset="2"/>
              <a:buChar char=""/>
            </a:pPr>
            <a:endParaRPr lang="en-US" sz="1200">
              <a:solidFill>
                <a:prstClr val="white"/>
              </a:solidFill>
              <a:latin typeface="Century Gothic" panose="020B0502020202020204"/>
            </a:endParaRPr>
          </a:p>
          <a:p>
            <a:pPr defTabSz="342900">
              <a:spcBef>
                <a:spcPct val="20000"/>
              </a:spcBef>
              <a:spcAft>
                <a:spcPts val="450"/>
              </a:spcAft>
              <a:buClr>
                <a:srgbClr val="052F61"/>
              </a:buClr>
              <a:buFont typeface="Wingdings 2" charset="2"/>
              <a:buChar char=""/>
            </a:pPr>
            <a:r>
              <a:rPr lang="en-US" sz="1200" b="1">
                <a:solidFill>
                  <a:prstClr val="white"/>
                </a:solidFill>
                <a:latin typeface="Century Gothic" panose="020B0502020202020204"/>
              </a:rPr>
              <a:t>Q1</a:t>
            </a:r>
            <a:r>
              <a:rPr lang="en-US" sz="1200">
                <a:solidFill>
                  <a:prstClr val="white"/>
                </a:solidFill>
                <a:latin typeface="Century Gothic" panose="020B0502020202020204"/>
              </a:rPr>
              <a:t>: </a:t>
            </a:r>
            <a:r>
              <a:rPr lang="en-US" sz="1200" b="1">
                <a:solidFill>
                  <a:prstClr val="white"/>
                </a:solidFill>
                <a:latin typeface="Century Gothic" panose="020B0502020202020204"/>
              </a:rPr>
              <a:t>Comprehension</a:t>
            </a:r>
          </a:p>
          <a:p>
            <a:pPr defTabSz="342900">
              <a:spcBef>
                <a:spcPct val="20000"/>
              </a:spcBef>
              <a:spcAft>
                <a:spcPts val="450"/>
              </a:spcAft>
              <a:buClr>
                <a:srgbClr val="052F61"/>
              </a:buClr>
              <a:buFont typeface="Wingdings 2" charset="2"/>
              <a:buChar char=""/>
            </a:pPr>
            <a:r>
              <a:rPr lang="en-US" sz="1200" b="1">
                <a:solidFill>
                  <a:prstClr val="white"/>
                </a:solidFill>
                <a:latin typeface="Century Gothic" panose="020B0502020202020204"/>
              </a:rPr>
              <a:t>Q2</a:t>
            </a:r>
            <a:r>
              <a:rPr lang="en-US" sz="1200">
                <a:solidFill>
                  <a:prstClr val="white"/>
                </a:solidFill>
                <a:latin typeface="Century Gothic" panose="020B0502020202020204"/>
              </a:rPr>
              <a:t>: </a:t>
            </a:r>
            <a:r>
              <a:rPr lang="en-US" sz="1200" b="1">
                <a:solidFill>
                  <a:prstClr val="white"/>
                </a:solidFill>
                <a:latin typeface="Century Gothic" panose="020B0502020202020204"/>
              </a:rPr>
              <a:t>Analysis of Language</a:t>
            </a:r>
          </a:p>
          <a:p>
            <a:pPr defTabSz="342900">
              <a:spcBef>
                <a:spcPct val="20000"/>
              </a:spcBef>
              <a:spcAft>
                <a:spcPts val="450"/>
              </a:spcAft>
              <a:buClr>
                <a:srgbClr val="052F61"/>
              </a:buClr>
              <a:buFont typeface="Wingdings 2" charset="2"/>
              <a:buChar char=""/>
            </a:pPr>
            <a:r>
              <a:rPr lang="en-US" sz="1200" b="1">
                <a:solidFill>
                  <a:prstClr val="white"/>
                </a:solidFill>
                <a:latin typeface="Century Gothic" panose="020B0502020202020204"/>
              </a:rPr>
              <a:t>Q3: Structure</a:t>
            </a:r>
          </a:p>
          <a:p>
            <a:pPr defTabSz="342900">
              <a:spcBef>
                <a:spcPct val="20000"/>
              </a:spcBef>
              <a:spcAft>
                <a:spcPts val="450"/>
              </a:spcAft>
              <a:buClr>
                <a:srgbClr val="052F61"/>
              </a:buClr>
              <a:buFont typeface="Wingdings 2" charset="2"/>
              <a:buChar char=""/>
            </a:pPr>
            <a:r>
              <a:rPr lang="en-US" sz="1200" b="1">
                <a:solidFill>
                  <a:prstClr val="white"/>
                </a:solidFill>
                <a:latin typeface="Century Gothic" panose="020B0502020202020204"/>
              </a:rPr>
              <a:t>Q4: Evaluation</a:t>
            </a:r>
          </a:p>
        </p:txBody>
      </p:sp>
      <p:pic>
        <p:nvPicPr>
          <p:cNvPr id="11" name="Picture 10">
            <a:extLst>
              <a:ext uri="{FF2B5EF4-FFF2-40B4-BE49-F238E27FC236}">
                <a16:creationId xmlns:a16="http://schemas.microsoft.com/office/drawing/2014/main" id="{D15C56E4-A66E-4B9F-8744-30DF40462924}"/>
              </a:ext>
            </a:extLst>
          </p:cNvPr>
          <p:cNvPicPr>
            <a:picLocks noChangeAspect="1"/>
          </p:cNvPicPr>
          <p:nvPr/>
        </p:nvPicPr>
        <p:blipFill>
          <a:blip r:embed="rId3"/>
          <a:stretch>
            <a:fillRect/>
          </a:stretch>
        </p:blipFill>
        <p:spPr>
          <a:xfrm>
            <a:off x="7090611" y="857250"/>
            <a:ext cx="2053389" cy="1155032"/>
          </a:xfrm>
          <a:prstGeom prst="rect">
            <a:avLst/>
          </a:prstGeom>
        </p:spPr>
      </p:pic>
    </p:spTree>
    <p:extLst>
      <p:ext uri="{BB962C8B-B14F-4D97-AF65-F5344CB8AC3E}">
        <p14:creationId xmlns:p14="http://schemas.microsoft.com/office/powerpoint/2010/main" val="4154697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0B48-4839-4427-877E-AC02AE619F2F}"/>
              </a:ext>
            </a:extLst>
          </p:cNvPr>
          <p:cNvSpPr>
            <a:spLocks noGrp="1"/>
          </p:cNvSpPr>
          <p:nvPr>
            <p:ph type="title"/>
          </p:nvPr>
        </p:nvSpPr>
        <p:spPr>
          <a:xfrm>
            <a:off x="607500" y="1192641"/>
            <a:ext cx="7928999" cy="727838"/>
          </a:xfrm>
        </p:spPr>
        <p:txBody>
          <a:bodyPr>
            <a:normAutofit/>
          </a:bodyPr>
          <a:lstStyle/>
          <a:p>
            <a:r>
              <a:rPr lang="en-GB" b="1" dirty="0"/>
              <a:t>How to Prepare: Writing</a:t>
            </a:r>
          </a:p>
        </p:txBody>
      </p:sp>
      <p:sp>
        <p:nvSpPr>
          <p:cNvPr id="3" name="Content Placeholder 2">
            <a:extLst>
              <a:ext uri="{FF2B5EF4-FFF2-40B4-BE49-F238E27FC236}">
                <a16:creationId xmlns:a16="http://schemas.microsoft.com/office/drawing/2014/main" id="{5CA899AC-1533-4375-9630-4FA8D276714A}"/>
              </a:ext>
            </a:extLst>
          </p:cNvPr>
          <p:cNvSpPr>
            <a:spLocks noGrp="1"/>
          </p:cNvSpPr>
          <p:nvPr>
            <p:ph idx="1"/>
          </p:nvPr>
        </p:nvSpPr>
        <p:spPr>
          <a:xfrm>
            <a:off x="614035" y="2667000"/>
            <a:ext cx="2876687" cy="2724150"/>
          </a:xfrm>
        </p:spPr>
        <p:txBody>
          <a:bodyPr>
            <a:normAutofit/>
          </a:bodyPr>
          <a:lstStyle/>
          <a:p>
            <a:r>
              <a:rPr lang="en-GB" sz="1200" b="1" dirty="0"/>
              <a:t>Prepare lots of descriptions of places and people.  The photographs tend to be of locations, modes of transport, interesting characters.  By practising writing about lots of different people, places and things, you will develop a repertoire of phrases that you should be able to use in the examination. </a:t>
            </a:r>
          </a:p>
        </p:txBody>
      </p:sp>
      <p:pic>
        <p:nvPicPr>
          <p:cNvPr id="6" name="Picture 5">
            <a:extLst>
              <a:ext uri="{FF2B5EF4-FFF2-40B4-BE49-F238E27FC236}">
                <a16:creationId xmlns:a16="http://schemas.microsoft.com/office/drawing/2014/main" id="{F2C51EED-87FB-459D-8DBC-9C9A3FE613AA}"/>
              </a:ext>
            </a:extLst>
          </p:cNvPr>
          <p:cNvPicPr>
            <a:picLocks noChangeAspect="1"/>
          </p:cNvPicPr>
          <p:nvPr/>
        </p:nvPicPr>
        <p:blipFill>
          <a:blip r:embed="rId2"/>
          <a:stretch>
            <a:fillRect/>
          </a:stretch>
        </p:blipFill>
        <p:spPr>
          <a:xfrm>
            <a:off x="4698331" y="2894722"/>
            <a:ext cx="3735806" cy="2101391"/>
          </a:xfrm>
          <a:prstGeom prst="rect">
            <a:avLst/>
          </a:prstGeom>
        </p:spPr>
      </p:pic>
      <p:pic>
        <p:nvPicPr>
          <p:cNvPr id="8" name="Picture 7">
            <a:extLst>
              <a:ext uri="{FF2B5EF4-FFF2-40B4-BE49-F238E27FC236}">
                <a16:creationId xmlns:a16="http://schemas.microsoft.com/office/drawing/2014/main" id="{F6EA2DF9-F515-4D61-B421-CFFB4D0B96C5}"/>
              </a:ext>
            </a:extLst>
          </p:cNvPr>
          <p:cNvPicPr>
            <a:picLocks noChangeAspect="1"/>
          </p:cNvPicPr>
          <p:nvPr/>
        </p:nvPicPr>
        <p:blipFill>
          <a:blip r:embed="rId3"/>
          <a:stretch>
            <a:fillRect/>
          </a:stretch>
        </p:blipFill>
        <p:spPr>
          <a:xfrm>
            <a:off x="7180221" y="857250"/>
            <a:ext cx="1963779" cy="1102037"/>
          </a:xfrm>
          <a:prstGeom prst="rect">
            <a:avLst/>
          </a:prstGeom>
        </p:spPr>
      </p:pic>
    </p:spTree>
    <p:extLst>
      <p:ext uri="{BB962C8B-B14F-4D97-AF65-F5344CB8AC3E}">
        <p14:creationId xmlns:p14="http://schemas.microsoft.com/office/powerpoint/2010/main" val="261319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389E6-7D41-45B2-BA19-43A184D003FF}"/>
              </a:ext>
            </a:extLst>
          </p:cNvPr>
          <p:cNvSpPr>
            <a:spLocks noGrp="1"/>
          </p:cNvSpPr>
          <p:nvPr>
            <p:ph type="title"/>
          </p:nvPr>
        </p:nvSpPr>
        <p:spPr>
          <a:xfrm>
            <a:off x="6123562" y="1200151"/>
            <a:ext cx="2681803" cy="999516"/>
          </a:xfrm>
        </p:spPr>
        <p:txBody>
          <a:bodyPr anchor="b">
            <a:normAutofit fontScale="90000"/>
          </a:bodyPr>
          <a:lstStyle/>
          <a:p>
            <a:pPr algn="ctr"/>
            <a:r>
              <a:rPr lang="en-GB" sz="2400" b="1" dirty="0">
                <a:solidFill>
                  <a:srgbClr val="FFFFFF"/>
                </a:solidFill>
              </a:rPr>
              <a:t>How to Prepare Writing (2)</a:t>
            </a:r>
          </a:p>
        </p:txBody>
      </p:sp>
      <p:sp>
        <p:nvSpPr>
          <p:cNvPr id="3" name="Content Placeholder 2">
            <a:extLst>
              <a:ext uri="{FF2B5EF4-FFF2-40B4-BE49-F238E27FC236}">
                <a16:creationId xmlns:a16="http://schemas.microsoft.com/office/drawing/2014/main" id="{A043DECA-F926-4B3D-A80C-71119B1875BF}"/>
              </a:ext>
            </a:extLst>
          </p:cNvPr>
          <p:cNvSpPr>
            <a:spLocks noGrp="1"/>
          </p:cNvSpPr>
          <p:nvPr>
            <p:ph idx="1"/>
          </p:nvPr>
        </p:nvSpPr>
        <p:spPr>
          <a:xfrm>
            <a:off x="6123562" y="2375808"/>
            <a:ext cx="2681803" cy="3012464"/>
          </a:xfrm>
        </p:spPr>
        <p:txBody>
          <a:bodyPr>
            <a:normAutofit/>
          </a:bodyPr>
          <a:lstStyle/>
          <a:p>
            <a:pPr lvl="1"/>
            <a:r>
              <a:rPr lang="en-GB" b="1" dirty="0">
                <a:solidFill>
                  <a:schemeClr val="bg1"/>
                </a:solidFill>
              </a:rPr>
              <a:t>Remember: ‘</a:t>
            </a:r>
            <a:r>
              <a:rPr lang="en-GB" b="1" dirty="0" err="1">
                <a:solidFill>
                  <a:schemeClr val="bg1"/>
                </a:solidFill>
              </a:rPr>
              <a:t>SPaG</a:t>
            </a:r>
            <a:r>
              <a:rPr lang="en-GB" dirty="0">
                <a:solidFill>
                  <a:schemeClr val="bg1"/>
                </a:solidFill>
              </a:rPr>
              <a:t>’ is worth</a:t>
            </a:r>
            <a:r>
              <a:rPr lang="en-GB" b="1" dirty="0">
                <a:solidFill>
                  <a:schemeClr val="bg1"/>
                </a:solidFill>
              </a:rPr>
              <a:t> 16 </a:t>
            </a:r>
            <a:r>
              <a:rPr lang="en-GB" dirty="0">
                <a:solidFill>
                  <a:schemeClr val="bg1"/>
                </a:solidFill>
              </a:rPr>
              <a:t>out of </a:t>
            </a:r>
            <a:r>
              <a:rPr lang="en-GB" b="1" dirty="0">
                <a:solidFill>
                  <a:schemeClr val="bg1"/>
                </a:solidFill>
              </a:rPr>
              <a:t>40</a:t>
            </a:r>
            <a:r>
              <a:rPr lang="en-GB" dirty="0">
                <a:solidFill>
                  <a:schemeClr val="bg1"/>
                </a:solidFill>
              </a:rPr>
              <a:t> Marks.</a:t>
            </a:r>
          </a:p>
          <a:p>
            <a:pPr lvl="1"/>
            <a:r>
              <a:rPr lang="en-GB" dirty="0">
                <a:solidFill>
                  <a:schemeClr val="bg1"/>
                </a:solidFill>
              </a:rPr>
              <a:t>Think carefully about the punctuation you use. Try to vary it and create effects through it.</a:t>
            </a:r>
          </a:p>
        </p:txBody>
      </p:sp>
      <p:pic>
        <p:nvPicPr>
          <p:cNvPr id="5" name="Picture 4" descr="A close up of a sign&#10;&#10;Description generated with high confidence">
            <a:extLst>
              <a:ext uri="{FF2B5EF4-FFF2-40B4-BE49-F238E27FC236}">
                <a16:creationId xmlns:a16="http://schemas.microsoft.com/office/drawing/2014/main" id="{BD1E401B-3724-4663-9E01-4600C8ADAF7A}"/>
              </a:ext>
            </a:extLst>
          </p:cNvPr>
          <p:cNvPicPr>
            <a:picLocks noChangeAspect="1"/>
          </p:cNvPicPr>
          <p:nvPr/>
        </p:nvPicPr>
        <p:blipFill>
          <a:blip r:embed="rId2"/>
          <a:stretch>
            <a:fillRect/>
          </a:stretch>
        </p:blipFill>
        <p:spPr>
          <a:xfrm>
            <a:off x="805235" y="2078035"/>
            <a:ext cx="4959642" cy="3719732"/>
          </a:xfrm>
          <a:prstGeom prst="roundRect">
            <a:avLst>
              <a:gd name="adj" fmla="val 3876"/>
            </a:avLst>
          </a:prstGeom>
          <a:ln>
            <a:solidFill>
              <a:schemeClr val="accent1"/>
            </a:solidFill>
          </a:ln>
          <a:effectLst/>
        </p:spPr>
      </p:pic>
      <p:pic>
        <p:nvPicPr>
          <p:cNvPr id="6" name="Picture 5">
            <a:extLst>
              <a:ext uri="{FF2B5EF4-FFF2-40B4-BE49-F238E27FC236}">
                <a16:creationId xmlns:a16="http://schemas.microsoft.com/office/drawing/2014/main" id="{3CF4E29A-FB08-4633-A1EB-EF888BF17915}"/>
              </a:ext>
            </a:extLst>
          </p:cNvPr>
          <p:cNvPicPr>
            <a:picLocks noChangeAspect="1"/>
          </p:cNvPicPr>
          <p:nvPr/>
        </p:nvPicPr>
        <p:blipFill>
          <a:blip r:embed="rId3"/>
          <a:stretch>
            <a:fillRect/>
          </a:stretch>
        </p:blipFill>
        <p:spPr>
          <a:xfrm>
            <a:off x="1" y="847618"/>
            <a:ext cx="1503947" cy="1062395"/>
          </a:xfrm>
          <a:prstGeom prst="rect">
            <a:avLst/>
          </a:prstGeom>
        </p:spPr>
      </p:pic>
    </p:spTree>
    <p:extLst>
      <p:ext uri="{BB962C8B-B14F-4D97-AF65-F5344CB8AC3E}">
        <p14:creationId xmlns:p14="http://schemas.microsoft.com/office/powerpoint/2010/main" val="2410572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71CE-EF54-4A8B-9069-A4944326F2DC}"/>
              </a:ext>
            </a:extLst>
          </p:cNvPr>
          <p:cNvSpPr>
            <a:spLocks noGrp="1"/>
          </p:cNvSpPr>
          <p:nvPr>
            <p:ph type="title"/>
          </p:nvPr>
        </p:nvSpPr>
        <p:spPr>
          <a:xfrm>
            <a:off x="607500" y="1192641"/>
            <a:ext cx="7928999" cy="727838"/>
          </a:xfrm>
        </p:spPr>
        <p:txBody>
          <a:bodyPr>
            <a:normAutofit/>
          </a:bodyPr>
          <a:lstStyle/>
          <a:p>
            <a:r>
              <a:rPr lang="en-GB" dirty="0"/>
              <a:t>English Language</a:t>
            </a:r>
          </a:p>
        </p:txBody>
      </p:sp>
      <p:graphicFrame>
        <p:nvGraphicFramePr>
          <p:cNvPr id="5" name="Content Placeholder 2">
            <a:extLst>
              <a:ext uri="{FF2B5EF4-FFF2-40B4-BE49-F238E27FC236}">
                <a16:creationId xmlns:a16="http://schemas.microsoft.com/office/drawing/2014/main" id="{0E2F9B17-8CE8-4E65-86C2-A08540A97E73}"/>
              </a:ext>
            </a:extLst>
          </p:cNvPr>
          <p:cNvGraphicFramePr>
            <a:graphicFrameLocks noGrp="1"/>
          </p:cNvGraphicFramePr>
          <p:nvPr>
            <p:ph idx="1"/>
          </p:nvPr>
        </p:nvGraphicFramePr>
        <p:xfrm>
          <a:off x="614363" y="2728292"/>
          <a:ext cx="7915275" cy="2523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BD6AA8A9-0AE4-46F8-8A34-8D8A45EC2E84}"/>
              </a:ext>
            </a:extLst>
          </p:cNvPr>
          <p:cNvPicPr>
            <a:picLocks noChangeAspect="1"/>
          </p:cNvPicPr>
          <p:nvPr/>
        </p:nvPicPr>
        <p:blipFill>
          <a:blip r:embed="rId7"/>
          <a:stretch>
            <a:fillRect/>
          </a:stretch>
        </p:blipFill>
        <p:spPr>
          <a:xfrm>
            <a:off x="7827952" y="857250"/>
            <a:ext cx="1316048" cy="913460"/>
          </a:xfrm>
          <a:prstGeom prst="rect">
            <a:avLst/>
          </a:prstGeom>
        </p:spPr>
      </p:pic>
    </p:spTree>
    <p:extLst>
      <p:ext uri="{BB962C8B-B14F-4D97-AF65-F5344CB8AC3E}">
        <p14:creationId xmlns:p14="http://schemas.microsoft.com/office/powerpoint/2010/main" val="24003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5378-B37D-43DE-816C-C368AAC37D34}"/>
              </a:ext>
            </a:extLst>
          </p:cNvPr>
          <p:cNvSpPr>
            <a:spLocks noGrp="1"/>
          </p:cNvSpPr>
          <p:nvPr>
            <p:ph type="title"/>
          </p:nvPr>
        </p:nvSpPr>
        <p:spPr>
          <a:xfrm>
            <a:off x="481316" y="2295940"/>
            <a:ext cx="2524079" cy="2998226"/>
          </a:xfrm>
        </p:spPr>
        <p:txBody>
          <a:bodyPr anchor="t">
            <a:normAutofit/>
          </a:bodyPr>
          <a:lstStyle/>
          <a:p>
            <a:r>
              <a:rPr lang="en-GB" sz="3300" b="1" dirty="0"/>
              <a:t>Paper 2: </a:t>
            </a:r>
            <a:br>
              <a:rPr lang="en-GB" sz="3300" b="1" dirty="0"/>
            </a:br>
            <a:r>
              <a:rPr lang="en-GB" sz="3300" b="1" dirty="0"/>
              <a:t>1 Hour and 45 Minutes</a:t>
            </a:r>
          </a:p>
        </p:txBody>
      </p:sp>
      <p:graphicFrame>
        <p:nvGraphicFramePr>
          <p:cNvPr id="5" name="Content Placeholder 2">
            <a:extLst>
              <a:ext uri="{FF2B5EF4-FFF2-40B4-BE49-F238E27FC236}">
                <a16:creationId xmlns:a16="http://schemas.microsoft.com/office/drawing/2014/main" id="{2FCBF10D-90A8-42BE-8D98-5D1BDF473738}"/>
              </a:ext>
            </a:extLst>
          </p:cNvPr>
          <p:cNvGraphicFramePr>
            <a:graphicFrameLocks noGrp="1"/>
          </p:cNvGraphicFramePr>
          <p:nvPr>
            <p:ph idx="1"/>
          </p:nvPr>
        </p:nvGraphicFramePr>
        <p:xfrm>
          <a:off x="4167188" y="1803798"/>
          <a:ext cx="4362450" cy="3245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F37B60D-89B7-4392-845F-19C9EA6C63BA}"/>
              </a:ext>
            </a:extLst>
          </p:cNvPr>
          <p:cNvPicPr>
            <a:picLocks noChangeAspect="1"/>
          </p:cNvPicPr>
          <p:nvPr/>
        </p:nvPicPr>
        <p:blipFill>
          <a:blip r:embed="rId7"/>
          <a:stretch>
            <a:fillRect/>
          </a:stretch>
        </p:blipFill>
        <p:spPr>
          <a:xfrm>
            <a:off x="0" y="857250"/>
            <a:ext cx="1217423" cy="1215189"/>
          </a:xfrm>
          <a:prstGeom prst="rect">
            <a:avLst/>
          </a:prstGeom>
        </p:spPr>
      </p:pic>
    </p:spTree>
    <p:extLst>
      <p:ext uri="{BB962C8B-B14F-4D97-AF65-F5344CB8AC3E}">
        <p14:creationId xmlns:p14="http://schemas.microsoft.com/office/powerpoint/2010/main" val="3083067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87B4-CD52-4F5D-B2C3-C220B5FA1252}"/>
              </a:ext>
            </a:extLst>
          </p:cNvPr>
          <p:cNvSpPr>
            <a:spLocks noGrp="1"/>
          </p:cNvSpPr>
          <p:nvPr>
            <p:ph type="title"/>
          </p:nvPr>
        </p:nvSpPr>
        <p:spPr/>
        <p:txBody>
          <a:bodyPr/>
          <a:lstStyle/>
          <a:p>
            <a:pPr algn="ctr"/>
            <a:r>
              <a:rPr lang="en-GB" b="1" dirty="0"/>
              <a:t>How to Prepare: Reading</a:t>
            </a:r>
          </a:p>
        </p:txBody>
      </p:sp>
      <p:pic>
        <p:nvPicPr>
          <p:cNvPr id="10" name="Content Placeholder 9">
            <a:extLst>
              <a:ext uri="{FF2B5EF4-FFF2-40B4-BE49-F238E27FC236}">
                <a16:creationId xmlns:a16="http://schemas.microsoft.com/office/drawing/2014/main" id="{E9D160DB-2BB1-45AD-B888-85E7C14180AF}"/>
              </a:ext>
            </a:extLst>
          </p:cNvPr>
          <p:cNvPicPr>
            <a:picLocks noGrp="1" noChangeAspect="1"/>
          </p:cNvPicPr>
          <p:nvPr>
            <p:ph idx="1"/>
          </p:nvPr>
        </p:nvPicPr>
        <p:blipFill>
          <a:blip r:embed="rId2"/>
          <a:stretch>
            <a:fillRect/>
          </a:stretch>
        </p:blipFill>
        <p:spPr>
          <a:xfrm>
            <a:off x="2928938" y="1434766"/>
            <a:ext cx="3012281" cy="2711054"/>
          </a:xfrm>
        </p:spPr>
      </p:pic>
      <p:sp>
        <p:nvSpPr>
          <p:cNvPr id="6" name="TextBox 5">
            <a:extLst>
              <a:ext uri="{FF2B5EF4-FFF2-40B4-BE49-F238E27FC236}">
                <a16:creationId xmlns:a16="http://schemas.microsoft.com/office/drawing/2014/main" id="{68FD8048-D713-4A66-90C5-FED044F7C97E}"/>
              </a:ext>
            </a:extLst>
          </p:cNvPr>
          <p:cNvSpPr txBox="1"/>
          <p:nvPr/>
        </p:nvSpPr>
        <p:spPr>
          <a:xfrm>
            <a:off x="366964" y="1504951"/>
            <a:ext cx="2095459" cy="2793072"/>
          </a:xfrm>
          <a:prstGeom prst="rect">
            <a:avLst/>
          </a:prstGeom>
          <a:noFill/>
        </p:spPr>
        <p:txBody>
          <a:bodyPr wrap="square" rtlCol="0">
            <a:spAutoFit/>
          </a:bodyPr>
          <a:lstStyle/>
          <a:p>
            <a:pPr defTabSz="342900"/>
            <a:r>
              <a:rPr lang="en-GB" sz="1350" b="1" dirty="0">
                <a:solidFill>
                  <a:prstClr val="black"/>
                </a:solidFill>
                <a:latin typeface="Century Gothic" panose="020B0502020202020204"/>
              </a:rPr>
              <a:t>Read</a:t>
            </a:r>
            <a:r>
              <a:rPr lang="en-GB" sz="1350" dirty="0">
                <a:solidFill>
                  <a:prstClr val="black"/>
                </a:solidFill>
                <a:latin typeface="Century Gothic" panose="020B0502020202020204"/>
              </a:rPr>
              <a:t> lots of </a:t>
            </a:r>
            <a:r>
              <a:rPr lang="en-GB" sz="1350" b="1" dirty="0">
                <a:solidFill>
                  <a:prstClr val="black"/>
                </a:solidFill>
                <a:latin typeface="Century Gothic" panose="020B0502020202020204"/>
              </a:rPr>
              <a:t>non-fiction </a:t>
            </a:r>
            <a:r>
              <a:rPr lang="en-GB" sz="1350" dirty="0">
                <a:solidFill>
                  <a:prstClr val="black"/>
                </a:solidFill>
                <a:latin typeface="Century Gothic" panose="020B0502020202020204"/>
              </a:rPr>
              <a:t>articles – especially newspaper articles from present day and in the past. (Victorian)</a:t>
            </a:r>
          </a:p>
          <a:p>
            <a:pPr defTabSz="342900"/>
            <a:endParaRPr lang="en-GB" sz="1350" dirty="0">
              <a:solidFill>
                <a:prstClr val="black"/>
              </a:solidFill>
              <a:latin typeface="Century Gothic" panose="020B0502020202020204"/>
            </a:endParaRPr>
          </a:p>
          <a:p>
            <a:pPr defTabSz="342900"/>
            <a:r>
              <a:rPr lang="en-GB" sz="1350" b="1" dirty="0">
                <a:solidFill>
                  <a:prstClr val="black"/>
                </a:solidFill>
                <a:latin typeface="Century Gothic" panose="020B0502020202020204"/>
              </a:rPr>
              <a:t>Practise</a:t>
            </a:r>
            <a:r>
              <a:rPr lang="en-GB" sz="1350" dirty="0">
                <a:solidFill>
                  <a:prstClr val="black"/>
                </a:solidFill>
                <a:latin typeface="Century Gothic" panose="020B0502020202020204"/>
              </a:rPr>
              <a:t> Reading Skills:</a:t>
            </a:r>
          </a:p>
          <a:p>
            <a:pPr defTabSz="342900"/>
            <a:r>
              <a:rPr lang="en-GB" sz="1350" b="1" dirty="0">
                <a:solidFill>
                  <a:prstClr val="black"/>
                </a:solidFill>
                <a:latin typeface="Century Gothic" panose="020B0502020202020204"/>
              </a:rPr>
              <a:t>Q1:</a:t>
            </a:r>
            <a:r>
              <a:rPr lang="en-GB" sz="1350" dirty="0">
                <a:solidFill>
                  <a:prstClr val="black"/>
                </a:solidFill>
                <a:latin typeface="Century Gothic" panose="020B0502020202020204"/>
              </a:rPr>
              <a:t> Comprehension</a:t>
            </a:r>
          </a:p>
          <a:p>
            <a:pPr defTabSz="342900"/>
            <a:r>
              <a:rPr lang="en-GB" sz="1350" b="1" dirty="0">
                <a:solidFill>
                  <a:prstClr val="black"/>
                </a:solidFill>
                <a:latin typeface="Century Gothic" panose="020B0502020202020204"/>
              </a:rPr>
              <a:t>Q2: </a:t>
            </a:r>
            <a:r>
              <a:rPr lang="en-GB" sz="1350" dirty="0">
                <a:solidFill>
                  <a:prstClr val="black"/>
                </a:solidFill>
                <a:latin typeface="Century Gothic" panose="020B0502020202020204"/>
              </a:rPr>
              <a:t>Inference</a:t>
            </a:r>
          </a:p>
          <a:p>
            <a:pPr defTabSz="342900"/>
            <a:r>
              <a:rPr lang="en-GB" sz="1350" b="1" dirty="0">
                <a:solidFill>
                  <a:prstClr val="black"/>
                </a:solidFill>
                <a:latin typeface="Century Gothic" panose="020B0502020202020204"/>
              </a:rPr>
              <a:t>Q3: </a:t>
            </a:r>
            <a:r>
              <a:rPr lang="en-GB" sz="1350" dirty="0">
                <a:solidFill>
                  <a:prstClr val="black"/>
                </a:solidFill>
                <a:latin typeface="Century Gothic" panose="020B0502020202020204"/>
              </a:rPr>
              <a:t>Analysis of language</a:t>
            </a:r>
          </a:p>
          <a:p>
            <a:pPr defTabSz="342900"/>
            <a:r>
              <a:rPr lang="en-GB" sz="1350" b="1" dirty="0">
                <a:solidFill>
                  <a:prstClr val="black"/>
                </a:solidFill>
                <a:latin typeface="Century Gothic" panose="020B0502020202020204"/>
              </a:rPr>
              <a:t>Q4: </a:t>
            </a:r>
            <a:r>
              <a:rPr lang="en-GB" sz="1350" dirty="0">
                <a:solidFill>
                  <a:prstClr val="black"/>
                </a:solidFill>
                <a:latin typeface="Century Gothic" panose="020B0502020202020204"/>
              </a:rPr>
              <a:t>Comparing perspectives</a:t>
            </a:r>
          </a:p>
        </p:txBody>
      </p:sp>
      <p:pic>
        <p:nvPicPr>
          <p:cNvPr id="11" name="Picture 10">
            <a:extLst>
              <a:ext uri="{FF2B5EF4-FFF2-40B4-BE49-F238E27FC236}">
                <a16:creationId xmlns:a16="http://schemas.microsoft.com/office/drawing/2014/main" id="{0A3B2A7C-4457-4025-B02F-1329C98EDCEE}"/>
              </a:ext>
            </a:extLst>
          </p:cNvPr>
          <p:cNvPicPr>
            <a:picLocks noChangeAspect="1"/>
          </p:cNvPicPr>
          <p:nvPr/>
        </p:nvPicPr>
        <p:blipFill>
          <a:blip r:embed="rId3"/>
          <a:stretch>
            <a:fillRect/>
          </a:stretch>
        </p:blipFill>
        <p:spPr>
          <a:xfrm>
            <a:off x="7090611" y="857250"/>
            <a:ext cx="2053389" cy="1155032"/>
          </a:xfrm>
          <a:prstGeom prst="rect">
            <a:avLst/>
          </a:prstGeom>
        </p:spPr>
      </p:pic>
    </p:spTree>
    <p:extLst>
      <p:ext uri="{BB962C8B-B14F-4D97-AF65-F5344CB8AC3E}">
        <p14:creationId xmlns:p14="http://schemas.microsoft.com/office/powerpoint/2010/main" val="10194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Attendance Matters: Data 2019</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dirty="0" smtClean="0"/>
              <a:t>78% with over 95% Attendance achieved a pass in Maths and English</a:t>
            </a:r>
          </a:p>
          <a:p>
            <a:pPr marL="0" indent="0" algn="ctr">
              <a:buNone/>
            </a:pPr>
            <a:endParaRPr lang="en-GB" dirty="0"/>
          </a:p>
          <a:p>
            <a:pPr>
              <a:buFont typeface="Wingdings" panose="05000000000000000000" pitchFamily="2" charset="2"/>
              <a:buChar char="Ø"/>
            </a:pPr>
            <a:r>
              <a:rPr lang="en-GB" dirty="0" smtClean="0"/>
              <a:t>38% with below 90% Attendance achieved a pass in Maths and English</a:t>
            </a:r>
          </a:p>
          <a:p>
            <a:pPr>
              <a:buFont typeface="Wingdings" panose="05000000000000000000" pitchFamily="2" charset="2"/>
              <a:buChar char="Ø"/>
            </a:pPr>
            <a:endParaRPr lang="en-GB" dirty="0"/>
          </a:p>
          <a:p>
            <a:pPr>
              <a:buFont typeface="Wingdings" panose="05000000000000000000" pitchFamily="2" charset="2"/>
              <a:buChar char="Ø"/>
            </a:pPr>
            <a:r>
              <a:rPr lang="en-GB" dirty="0" smtClean="0"/>
              <a:t>Impact of 5%</a:t>
            </a:r>
          </a:p>
          <a:p>
            <a:pPr>
              <a:buFont typeface="Wingdings" panose="05000000000000000000" pitchFamily="2" charset="2"/>
              <a:buChar char="Ø"/>
            </a:pPr>
            <a:r>
              <a:rPr lang="en-GB" dirty="0" smtClean="0"/>
              <a:t>95% attendance required for Sixth Form</a:t>
            </a:r>
          </a:p>
          <a:p>
            <a:pPr marL="0" indent="0">
              <a:buNone/>
            </a:pPr>
            <a:endParaRPr lang="en-GB" dirty="0" smtClean="0"/>
          </a:p>
        </p:txBody>
      </p:sp>
    </p:spTree>
    <p:extLst>
      <p:ext uri="{BB962C8B-B14F-4D97-AF65-F5344CB8AC3E}">
        <p14:creationId xmlns:p14="http://schemas.microsoft.com/office/powerpoint/2010/main" val="107523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D929-7B37-4289-880D-B50DCBD5E17E}"/>
              </a:ext>
            </a:extLst>
          </p:cNvPr>
          <p:cNvSpPr>
            <a:spLocks noGrp="1"/>
          </p:cNvSpPr>
          <p:nvPr>
            <p:ph type="title"/>
          </p:nvPr>
        </p:nvSpPr>
        <p:spPr>
          <a:xfrm>
            <a:off x="338636" y="1200151"/>
            <a:ext cx="2681803" cy="999516"/>
          </a:xfrm>
        </p:spPr>
        <p:txBody>
          <a:bodyPr anchor="b">
            <a:normAutofit fontScale="90000"/>
          </a:bodyPr>
          <a:lstStyle/>
          <a:p>
            <a:pPr algn="ctr"/>
            <a:r>
              <a:rPr lang="en-GB" sz="2400" b="1" dirty="0">
                <a:solidFill>
                  <a:srgbClr val="FFFFFF"/>
                </a:solidFill>
              </a:rPr>
              <a:t>How to Prepare: Writing</a:t>
            </a:r>
          </a:p>
        </p:txBody>
      </p:sp>
      <p:sp>
        <p:nvSpPr>
          <p:cNvPr id="3" name="Content Placeholder 2">
            <a:extLst>
              <a:ext uri="{FF2B5EF4-FFF2-40B4-BE49-F238E27FC236}">
                <a16:creationId xmlns:a16="http://schemas.microsoft.com/office/drawing/2014/main" id="{5E4982B8-EBC0-414F-8241-1A2E1A3C4B3B}"/>
              </a:ext>
            </a:extLst>
          </p:cNvPr>
          <p:cNvSpPr>
            <a:spLocks noGrp="1"/>
          </p:cNvSpPr>
          <p:nvPr>
            <p:ph idx="1"/>
          </p:nvPr>
        </p:nvSpPr>
        <p:spPr>
          <a:xfrm>
            <a:off x="338636" y="2392136"/>
            <a:ext cx="2681803" cy="2996136"/>
          </a:xfrm>
        </p:spPr>
        <p:txBody>
          <a:bodyPr>
            <a:normAutofit/>
          </a:bodyPr>
          <a:lstStyle/>
          <a:p>
            <a:r>
              <a:rPr lang="en-GB" sz="1200" b="1" dirty="0">
                <a:solidFill>
                  <a:schemeClr val="bg1"/>
                </a:solidFill>
              </a:rPr>
              <a:t>Practise</a:t>
            </a:r>
            <a:r>
              <a:rPr lang="en-GB" sz="1200" dirty="0">
                <a:solidFill>
                  <a:schemeClr val="bg1"/>
                </a:solidFill>
              </a:rPr>
              <a:t> writing different types of non-fiction texts such as:</a:t>
            </a:r>
          </a:p>
          <a:p>
            <a:pPr marL="0" indent="0">
              <a:buNone/>
            </a:pPr>
            <a:r>
              <a:rPr lang="en-GB" sz="1200" b="1" dirty="0">
                <a:solidFill>
                  <a:schemeClr val="bg1"/>
                </a:solidFill>
              </a:rPr>
              <a:t>Letters / Newspaper articles / Speeches / Essays.</a:t>
            </a:r>
          </a:p>
          <a:p>
            <a:pPr marL="0" indent="0">
              <a:buNone/>
            </a:pPr>
            <a:endParaRPr lang="en-GB" sz="1200" b="1" dirty="0">
              <a:solidFill>
                <a:schemeClr val="bg1"/>
              </a:solidFill>
            </a:endParaRPr>
          </a:p>
          <a:p>
            <a:pPr marL="0" indent="0">
              <a:buNone/>
            </a:pPr>
            <a:r>
              <a:rPr lang="en-GB" sz="1200" dirty="0">
                <a:solidFill>
                  <a:schemeClr val="bg1"/>
                </a:solidFill>
              </a:rPr>
              <a:t>Try to vary your writing to suit different audiences and purposes.</a:t>
            </a:r>
          </a:p>
          <a:p>
            <a:pPr marL="0" indent="0">
              <a:buNone/>
            </a:pPr>
            <a:endParaRPr lang="en-GB" sz="1200" dirty="0">
              <a:solidFill>
                <a:schemeClr val="bg1"/>
              </a:solidFill>
            </a:endParaRPr>
          </a:p>
          <a:p>
            <a:pPr marL="0" indent="0">
              <a:buNone/>
            </a:pPr>
            <a:r>
              <a:rPr lang="en-GB" sz="1200" b="1" dirty="0">
                <a:solidFill>
                  <a:schemeClr val="bg1"/>
                </a:solidFill>
              </a:rPr>
              <a:t>Again, </a:t>
            </a:r>
            <a:r>
              <a:rPr lang="en-GB" sz="1200" b="1" i="1" dirty="0" err="1">
                <a:solidFill>
                  <a:schemeClr val="bg1"/>
                </a:solidFill>
              </a:rPr>
              <a:t>SPaG</a:t>
            </a:r>
            <a:r>
              <a:rPr lang="en-GB" sz="1200" b="1" i="1" dirty="0">
                <a:solidFill>
                  <a:schemeClr val="bg1"/>
                </a:solidFill>
              </a:rPr>
              <a:t> </a:t>
            </a:r>
            <a:r>
              <a:rPr lang="en-GB" sz="1200" b="1" dirty="0">
                <a:solidFill>
                  <a:schemeClr val="bg1"/>
                </a:solidFill>
              </a:rPr>
              <a:t>is worth 16 out of 40 Marks.</a:t>
            </a:r>
          </a:p>
        </p:txBody>
      </p:sp>
      <p:pic>
        <p:nvPicPr>
          <p:cNvPr id="6" name="Picture 5">
            <a:extLst>
              <a:ext uri="{FF2B5EF4-FFF2-40B4-BE49-F238E27FC236}">
                <a16:creationId xmlns:a16="http://schemas.microsoft.com/office/drawing/2014/main" id="{CD8E826F-F7A8-48B4-B215-8D63EF61C715}"/>
              </a:ext>
            </a:extLst>
          </p:cNvPr>
          <p:cNvPicPr>
            <a:picLocks noChangeAspect="1"/>
          </p:cNvPicPr>
          <p:nvPr/>
        </p:nvPicPr>
        <p:blipFill>
          <a:blip r:embed="rId2"/>
          <a:stretch>
            <a:fillRect/>
          </a:stretch>
        </p:blipFill>
        <p:spPr>
          <a:xfrm>
            <a:off x="4860006" y="2056272"/>
            <a:ext cx="1685925" cy="2528888"/>
          </a:xfrm>
          <a:prstGeom prst="rect">
            <a:avLst/>
          </a:prstGeom>
        </p:spPr>
      </p:pic>
      <p:pic>
        <p:nvPicPr>
          <p:cNvPr id="9" name="Picture 8">
            <a:extLst>
              <a:ext uri="{FF2B5EF4-FFF2-40B4-BE49-F238E27FC236}">
                <a16:creationId xmlns:a16="http://schemas.microsoft.com/office/drawing/2014/main" id="{42023E68-5021-433D-ABE5-3A65028B601F}"/>
              </a:ext>
            </a:extLst>
          </p:cNvPr>
          <p:cNvPicPr>
            <a:picLocks noChangeAspect="1"/>
          </p:cNvPicPr>
          <p:nvPr/>
        </p:nvPicPr>
        <p:blipFill>
          <a:blip r:embed="rId3"/>
          <a:stretch>
            <a:fillRect/>
          </a:stretch>
        </p:blipFill>
        <p:spPr>
          <a:xfrm>
            <a:off x="7180221" y="857250"/>
            <a:ext cx="1963779" cy="1102037"/>
          </a:xfrm>
          <a:prstGeom prst="rect">
            <a:avLst/>
          </a:prstGeom>
        </p:spPr>
      </p:pic>
    </p:spTree>
    <p:extLst>
      <p:ext uri="{BB962C8B-B14F-4D97-AF65-F5344CB8AC3E}">
        <p14:creationId xmlns:p14="http://schemas.microsoft.com/office/powerpoint/2010/main" val="1093601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A0EA-81F9-486F-857E-88D53BCA5331}"/>
              </a:ext>
            </a:extLst>
          </p:cNvPr>
          <p:cNvSpPr>
            <a:spLocks noGrp="1"/>
          </p:cNvSpPr>
          <p:nvPr>
            <p:ph type="title"/>
          </p:nvPr>
        </p:nvSpPr>
        <p:spPr>
          <a:xfrm>
            <a:off x="607500" y="1192641"/>
            <a:ext cx="7928999" cy="727838"/>
          </a:xfrm>
        </p:spPr>
        <p:txBody>
          <a:bodyPr>
            <a:normAutofit/>
          </a:bodyPr>
          <a:lstStyle/>
          <a:p>
            <a:r>
              <a:rPr lang="en-GB" b="1" dirty="0"/>
              <a:t>Key Examination Dates: English Language</a:t>
            </a:r>
          </a:p>
        </p:txBody>
      </p:sp>
      <p:sp>
        <p:nvSpPr>
          <p:cNvPr id="3" name="Content Placeholder 2">
            <a:extLst>
              <a:ext uri="{FF2B5EF4-FFF2-40B4-BE49-F238E27FC236}">
                <a16:creationId xmlns:a16="http://schemas.microsoft.com/office/drawing/2014/main" id="{819ADD04-9CCD-4707-857C-AF58D269131F}"/>
              </a:ext>
            </a:extLst>
          </p:cNvPr>
          <p:cNvSpPr>
            <a:spLocks noGrp="1"/>
          </p:cNvSpPr>
          <p:nvPr>
            <p:ph idx="1"/>
          </p:nvPr>
        </p:nvSpPr>
        <p:spPr>
          <a:xfrm>
            <a:off x="607500" y="2209800"/>
            <a:ext cx="4151576" cy="2724150"/>
          </a:xfrm>
        </p:spPr>
        <p:txBody>
          <a:bodyPr>
            <a:noAutofit/>
          </a:bodyPr>
          <a:lstStyle/>
          <a:p>
            <a:pPr marL="0" indent="0">
              <a:buNone/>
            </a:pPr>
            <a:r>
              <a:rPr lang="en-GB" sz="2400" b="1" dirty="0">
                <a:solidFill>
                  <a:schemeClr val="bg1"/>
                </a:solidFill>
                <a:highlight>
                  <a:srgbClr val="0000FF"/>
                </a:highlight>
              </a:rPr>
              <a:t>Mock Examinations: </a:t>
            </a:r>
          </a:p>
          <a:p>
            <a:pPr marL="0" indent="0">
              <a:buNone/>
            </a:pPr>
            <a:r>
              <a:rPr lang="en-GB" sz="1800" b="1" dirty="0"/>
              <a:t>Paper1: Wednesday</a:t>
            </a:r>
            <a:r>
              <a:rPr lang="en-GB" sz="1800" b="1" dirty="0"/>
              <a:t>, 20</a:t>
            </a:r>
            <a:r>
              <a:rPr lang="en-GB" sz="1800" b="1" baseline="30000" dirty="0"/>
              <a:t>th</a:t>
            </a:r>
            <a:r>
              <a:rPr lang="en-GB" sz="1800" b="1" dirty="0"/>
              <a:t> November </a:t>
            </a:r>
          </a:p>
          <a:p>
            <a:pPr marL="0" indent="0">
              <a:buNone/>
            </a:pPr>
            <a:r>
              <a:rPr lang="en-GB" sz="1800" b="1" dirty="0"/>
              <a:t>Paper 2: Monday, 25</a:t>
            </a:r>
            <a:r>
              <a:rPr lang="en-GB" sz="1800" b="1" baseline="30000" dirty="0"/>
              <a:t>th</a:t>
            </a:r>
            <a:r>
              <a:rPr lang="en-GB" sz="1800" b="1" dirty="0"/>
              <a:t> November</a:t>
            </a:r>
            <a:endParaRPr lang="en-GB" sz="1800" b="1" dirty="0"/>
          </a:p>
          <a:p>
            <a:pPr marL="0" indent="0">
              <a:buNone/>
            </a:pPr>
            <a:r>
              <a:rPr lang="en-GB" sz="2400" b="1" dirty="0">
                <a:solidFill>
                  <a:schemeClr val="bg1"/>
                </a:solidFill>
                <a:highlight>
                  <a:srgbClr val="FF0000"/>
                </a:highlight>
              </a:rPr>
              <a:t>Public Examinations:</a:t>
            </a:r>
          </a:p>
          <a:p>
            <a:r>
              <a:rPr lang="en-GB" sz="2400" b="1" dirty="0"/>
              <a:t>Paper 1: 2</a:t>
            </a:r>
            <a:r>
              <a:rPr lang="en-GB" sz="2400" b="1" baseline="30000" dirty="0"/>
              <a:t>nd</a:t>
            </a:r>
            <a:r>
              <a:rPr lang="en-GB" sz="2400" b="1" dirty="0"/>
              <a:t> </a:t>
            </a:r>
            <a:r>
              <a:rPr lang="en-GB" sz="2400" dirty="0"/>
              <a:t>June, 2020 </a:t>
            </a:r>
          </a:p>
          <a:p>
            <a:r>
              <a:rPr lang="en-GB" sz="2400" b="1" dirty="0"/>
              <a:t>Paper 2: 5</a:t>
            </a:r>
            <a:r>
              <a:rPr lang="en-GB" sz="2400" b="1" baseline="30000" dirty="0"/>
              <a:t>th</a:t>
            </a:r>
            <a:r>
              <a:rPr lang="en-GB" sz="2400" dirty="0"/>
              <a:t> June, 2020</a:t>
            </a:r>
          </a:p>
        </p:txBody>
      </p:sp>
      <p:pic>
        <p:nvPicPr>
          <p:cNvPr id="5" name="Picture 4">
            <a:extLst>
              <a:ext uri="{FF2B5EF4-FFF2-40B4-BE49-F238E27FC236}">
                <a16:creationId xmlns:a16="http://schemas.microsoft.com/office/drawing/2014/main" id="{627666A5-B4EE-4E44-BD30-F759968B4314}"/>
              </a:ext>
            </a:extLst>
          </p:cNvPr>
          <p:cNvPicPr>
            <a:picLocks noChangeAspect="1"/>
          </p:cNvPicPr>
          <p:nvPr/>
        </p:nvPicPr>
        <p:blipFill>
          <a:blip r:embed="rId2"/>
          <a:stretch>
            <a:fillRect/>
          </a:stretch>
        </p:blipFill>
        <p:spPr>
          <a:xfrm>
            <a:off x="5317289" y="2643939"/>
            <a:ext cx="3604127" cy="2027321"/>
          </a:xfrm>
          <a:prstGeom prst="rect">
            <a:avLst/>
          </a:prstGeom>
        </p:spPr>
      </p:pic>
    </p:spTree>
    <p:extLst>
      <p:ext uri="{BB962C8B-B14F-4D97-AF65-F5344CB8AC3E}">
        <p14:creationId xmlns:p14="http://schemas.microsoft.com/office/powerpoint/2010/main" val="1495279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988A-EAC4-4CAA-ACAF-B0B37ED1E8D0}"/>
              </a:ext>
            </a:extLst>
          </p:cNvPr>
          <p:cNvSpPr>
            <a:spLocks noGrp="1"/>
          </p:cNvSpPr>
          <p:nvPr>
            <p:ph type="ctrTitle"/>
          </p:nvPr>
        </p:nvSpPr>
        <p:spPr>
          <a:xfrm>
            <a:off x="2003258" y="1371600"/>
            <a:ext cx="4510651" cy="2228851"/>
          </a:xfrm>
        </p:spPr>
        <p:txBody>
          <a:bodyPr/>
          <a:lstStyle/>
          <a:p>
            <a:pPr algn="ctr"/>
            <a:r>
              <a:rPr lang="en-GB" dirty="0">
                <a:solidFill>
                  <a:schemeClr val="bg1"/>
                </a:solidFill>
              </a:rPr>
              <a:t>Prepare</a:t>
            </a:r>
            <a:br>
              <a:rPr lang="en-GB" dirty="0">
                <a:solidFill>
                  <a:schemeClr val="bg1"/>
                </a:solidFill>
              </a:rPr>
            </a:br>
            <a:r>
              <a:rPr lang="en-GB" dirty="0">
                <a:solidFill>
                  <a:schemeClr val="bg1"/>
                </a:solidFill>
              </a:rPr>
              <a:t>Aspire</a:t>
            </a:r>
            <a:br>
              <a:rPr lang="en-GB" dirty="0">
                <a:solidFill>
                  <a:schemeClr val="bg1"/>
                </a:solidFill>
              </a:rPr>
            </a:br>
            <a:r>
              <a:rPr lang="en-GB" dirty="0">
                <a:solidFill>
                  <a:schemeClr val="bg1"/>
                </a:solidFill>
              </a:rPr>
              <a:t>succeed</a:t>
            </a:r>
          </a:p>
        </p:txBody>
      </p:sp>
      <p:sp>
        <p:nvSpPr>
          <p:cNvPr id="3" name="Subtitle 2">
            <a:extLst>
              <a:ext uri="{FF2B5EF4-FFF2-40B4-BE49-F238E27FC236}">
                <a16:creationId xmlns:a16="http://schemas.microsoft.com/office/drawing/2014/main" id="{AD3D376E-8048-42AF-AF66-90B2981E5AF9}"/>
              </a:ext>
            </a:extLst>
          </p:cNvPr>
          <p:cNvSpPr>
            <a:spLocks noGrp="1"/>
          </p:cNvSpPr>
          <p:nvPr>
            <p:ph type="subTitle" idx="1"/>
          </p:nvPr>
        </p:nvSpPr>
        <p:spPr>
          <a:xfrm>
            <a:off x="513159" y="3740151"/>
            <a:ext cx="6987779" cy="1460500"/>
          </a:xfrm>
        </p:spPr>
        <p:txBody>
          <a:bodyPr>
            <a:normAutofit/>
          </a:bodyPr>
          <a:lstStyle/>
          <a:p>
            <a:pPr algn="ctr"/>
            <a:endParaRPr lang="en-GB" sz="2100" b="1" dirty="0"/>
          </a:p>
          <a:p>
            <a:pPr algn="ctr"/>
            <a:endParaRPr lang="en-GB" sz="2100" b="1" dirty="0"/>
          </a:p>
          <a:p>
            <a:endParaRPr lang="en-GB" dirty="0"/>
          </a:p>
        </p:txBody>
      </p:sp>
      <p:pic>
        <p:nvPicPr>
          <p:cNvPr id="7" name="Picture 6">
            <a:extLst>
              <a:ext uri="{FF2B5EF4-FFF2-40B4-BE49-F238E27FC236}">
                <a16:creationId xmlns:a16="http://schemas.microsoft.com/office/drawing/2014/main" id="{FB7A81B5-0E28-4E6B-9945-6674A88E7D9C}"/>
              </a:ext>
            </a:extLst>
          </p:cNvPr>
          <p:cNvPicPr>
            <a:picLocks noChangeAspect="1"/>
          </p:cNvPicPr>
          <p:nvPr/>
        </p:nvPicPr>
        <p:blipFill>
          <a:blip r:embed="rId3"/>
          <a:stretch>
            <a:fillRect/>
          </a:stretch>
        </p:blipFill>
        <p:spPr>
          <a:xfrm>
            <a:off x="2537193" y="4387220"/>
            <a:ext cx="2939710" cy="1206834"/>
          </a:xfrm>
          <a:prstGeom prst="rect">
            <a:avLst/>
          </a:prstGeom>
        </p:spPr>
      </p:pic>
      <p:sp>
        <p:nvSpPr>
          <p:cNvPr id="11" name="TextBox 10">
            <a:extLst>
              <a:ext uri="{FF2B5EF4-FFF2-40B4-BE49-F238E27FC236}">
                <a16:creationId xmlns:a16="http://schemas.microsoft.com/office/drawing/2014/main" id="{CABA5C03-CF1C-4CCB-A4F2-7CD90255B4A6}"/>
              </a:ext>
            </a:extLst>
          </p:cNvPr>
          <p:cNvSpPr txBox="1"/>
          <p:nvPr/>
        </p:nvSpPr>
        <p:spPr>
          <a:xfrm>
            <a:off x="2651772" y="1067526"/>
            <a:ext cx="4319337" cy="923330"/>
          </a:xfrm>
          <a:prstGeom prst="rect">
            <a:avLst/>
          </a:prstGeom>
          <a:noFill/>
        </p:spPr>
        <p:txBody>
          <a:bodyPr wrap="square" rtlCol="0">
            <a:spAutoFit/>
          </a:bodyPr>
          <a:lstStyle/>
          <a:p>
            <a:pPr defTabSz="342900"/>
            <a:endParaRPr lang="en-GB" sz="1800" b="1" i="1" dirty="0">
              <a:solidFill>
                <a:prstClr val="white"/>
              </a:solidFill>
              <a:latin typeface="Century Gothic" panose="020B0502020202020204"/>
            </a:endParaRPr>
          </a:p>
          <a:p>
            <a:pPr defTabSz="342900"/>
            <a:endParaRPr lang="en-GB" sz="1800" b="1" i="1" dirty="0">
              <a:solidFill>
                <a:prstClr val="white"/>
              </a:solidFill>
              <a:latin typeface="Century Gothic" panose="020B0502020202020204"/>
            </a:endParaRPr>
          </a:p>
          <a:p>
            <a:pPr defTabSz="342900"/>
            <a:endParaRPr lang="en-GB" sz="1800" b="1" i="1" dirty="0">
              <a:solidFill>
                <a:prstClr val="black"/>
              </a:solidFill>
              <a:latin typeface="Century Gothic" panose="020B0502020202020204"/>
            </a:endParaRPr>
          </a:p>
        </p:txBody>
      </p:sp>
      <p:pic>
        <p:nvPicPr>
          <p:cNvPr id="5" name="Picture 4">
            <a:extLst>
              <a:ext uri="{FF2B5EF4-FFF2-40B4-BE49-F238E27FC236}">
                <a16:creationId xmlns:a16="http://schemas.microsoft.com/office/drawing/2014/main" id="{176A48D7-B318-4967-82B1-0CF08470D06B}"/>
              </a:ext>
            </a:extLst>
          </p:cNvPr>
          <p:cNvPicPr>
            <a:picLocks noChangeAspect="1"/>
          </p:cNvPicPr>
          <p:nvPr/>
        </p:nvPicPr>
        <p:blipFill>
          <a:blip r:embed="rId4"/>
          <a:stretch>
            <a:fillRect/>
          </a:stretch>
        </p:blipFill>
        <p:spPr>
          <a:xfrm>
            <a:off x="392204" y="2486025"/>
            <a:ext cx="2671304" cy="1335652"/>
          </a:xfrm>
          <a:prstGeom prst="rect">
            <a:avLst/>
          </a:prstGeom>
        </p:spPr>
      </p:pic>
      <p:pic>
        <p:nvPicPr>
          <p:cNvPr id="9" name="Picture 8">
            <a:extLst>
              <a:ext uri="{FF2B5EF4-FFF2-40B4-BE49-F238E27FC236}">
                <a16:creationId xmlns:a16="http://schemas.microsoft.com/office/drawing/2014/main" id="{6C763715-940E-4A4F-8E53-2D3C2EFC965A}"/>
              </a:ext>
            </a:extLst>
          </p:cNvPr>
          <p:cNvPicPr>
            <a:picLocks noChangeAspect="1"/>
          </p:cNvPicPr>
          <p:nvPr/>
        </p:nvPicPr>
        <p:blipFill>
          <a:blip r:embed="rId5"/>
          <a:stretch>
            <a:fillRect/>
          </a:stretch>
        </p:blipFill>
        <p:spPr>
          <a:xfrm>
            <a:off x="5901490" y="2486024"/>
            <a:ext cx="2779294" cy="1563353"/>
          </a:xfrm>
          <a:prstGeom prst="rect">
            <a:avLst/>
          </a:prstGeom>
        </p:spPr>
      </p:pic>
    </p:spTree>
    <p:extLst>
      <p:ext uri="{BB962C8B-B14F-4D97-AF65-F5344CB8AC3E}">
        <p14:creationId xmlns:p14="http://schemas.microsoft.com/office/powerpoint/2010/main" val="1953414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71CE-EF54-4A8B-9069-A4944326F2DC}"/>
              </a:ext>
            </a:extLst>
          </p:cNvPr>
          <p:cNvSpPr>
            <a:spLocks noGrp="1"/>
          </p:cNvSpPr>
          <p:nvPr>
            <p:ph type="title"/>
          </p:nvPr>
        </p:nvSpPr>
        <p:spPr>
          <a:xfrm>
            <a:off x="607500" y="1192641"/>
            <a:ext cx="7928999" cy="727838"/>
          </a:xfrm>
        </p:spPr>
        <p:txBody>
          <a:bodyPr>
            <a:normAutofit/>
          </a:bodyPr>
          <a:lstStyle/>
          <a:p>
            <a:r>
              <a:rPr lang="en-GB" b="1" dirty="0"/>
              <a:t>English Literature </a:t>
            </a:r>
          </a:p>
        </p:txBody>
      </p:sp>
      <p:graphicFrame>
        <p:nvGraphicFramePr>
          <p:cNvPr id="5" name="Content Placeholder 2">
            <a:extLst>
              <a:ext uri="{FF2B5EF4-FFF2-40B4-BE49-F238E27FC236}">
                <a16:creationId xmlns:a16="http://schemas.microsoft.com/office/drawing/2014/main" id="{0E2F9B17-8CE8-4E65-86C2-A08540A97E73}"/>
              </a:ext>
            </a:extLst>
          </p:cNvPr>
          <p:cNvGraphicFramePr>
            <a:graphicFrameLocks noGrp="1"/>
          </p:cNvGraphicFramePr>
          <p:nvPr>
            <p:ph idx="1"/>
            <p:extLst/>
          </p:nvPr>
        </p:nvGraphicFramePr>
        <p:xfrm>
          <a:off x="614363" y="2728292"/>
          <a:ext cx="7915275" cy="2523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AB69E58D-B20E-4F43-8596-9A28C5A6274D}"/>
              </a:ext>
            </a:extLst>
          </p:cNvPr>
          <p:cNvPicPr>
            <a:picLocks noChangeAspect="1"/>
          </p:cNvPicPr>
          <p:nvPr/>
        </p:nvPicPr>
        <p:blipFill>
          <a:blip r:embed="rId7"/>
          <a:stretch>
            <a:fillRect/>
          </a:stretch>
        </p:blipFill>
        <p:spPr>
          <a:xfrm>
            <a:off x="7827952" y="857250"/>
            <a:ext cx="1316048" cy="913460"/>
          </a:xfrm>
          <a:prstGeom prst="rect">
            <a:avLst/>
          </a:prstGeom>
        </p:spPr>
      </p:pic>
    </p:spTree>
    <p:extLst>
      <p:ext uri="{BB962C8B-B14F-4D97-AF65-F5344CB8AC3E}">
        <p14:creationId xmlns:p14="http://schemas.microsoft.com/office/powerpoint/2010/main" val="4043941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5378-B37D-43DE-816C-C368AAC37D34}"/>
              </a:ext>
            </a:extLst>
          </p:cNvPr>
          <p:cNvSpPr>
            <a:spLocks noGrp="1"/>
          </p:cNvSpPr>
          <p:nvPr>
            <p:ph type="title"/>
          </p:nvPr>
        </p:nvSpPr>
        <p:spPr>
          <a:xfrm>
            <a:off x="481316" y="2549729"/>
            <a:ext cx="2524079" cy="2744436"/>
          </a:xfrm>
        </p:spPr>
        <p:txBody>
          <a:bodyPr anchor="t">
            <a:normAutofit/>
          </a:bodyPr>
          <a:lstStyle/>
          <a:p>
            <a:r>
              <a:rPr lang="en-GB" sz="3300" b="1" dirty="0"/>
              <a:t>Paper 1: </a:t>
            </a:r>
            <a:br>
              <a:rPr lang="en-GB" sz="3300" b="1" dirty="0"/>
            </a:br>
            <a:r>
              <a:rPr lang="en-GB" sz="3300" b="1" dirty="0"/>
              <a:t>1 Hour and 45 Minutes</a:t>
            </a:r>
          </a:p>
        </p:txBody>
      </p:sp>
      <p:graphicFrame>
        <p:nvGraphicFramePr>
          <p:cNvPr id="5" name="Content Placeholder 2">
            <a:extLst>
              <a:ext uri="{FF2B5EF4-FFF2-40B4-BE49-F238E27FC236}">
                <a16:creationId xmlns:a16="http://schemas.microsoft.com/office/drawing/2014/main" id="{2FCBF10D-90A8-42BE-8D98-5D1BDF473738}"/>
              </a:ext>
            </a:extLst>
          </p:cNvPr>
          <p:cNvGraphicFramePr>
            <a:graphicFrameLocks noGrp="1"/>
          </p:cNvGraphicFramePr>
          <p:nvPr>
            <p:ph idx="1"/>
            <p:extLst/>
          </p:nvPr>
        </p:nvGraphicFramePr>
        <p:xfrm>
          <a:off x="4155945" y="1121504"/>
          <a:ext cx="4362450" cy="468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83CB341-09DD-400C-89D0-7C6ED2A909E4}"/>
              </a:ext>
            </a:extLst>
          </p:cNvPr>
          <p:cNvPicPr>
            <a:picLocks noChangeAspect="1"/>
          </p:cNvPicPr>
          <p:nvPr/>
        </p:nvPicPr>
        <p:blipFill>
          <a:blip r:embed="rId7"/>
          <a:stretch>
            <a:fillRect/>
          </a:stretch>
        </p:blipFill>
        <p:spPr>
          <a:xfrm>
            <a:off x="0" y="857250"/>
            <a:ext cx="1217423" cy="1215189"/>
          </a:xfrm>
          <a:prstGeom prst="rect">
            <a:avLst/>
          </a:prstGeom>
        </p:spPr>
      </p:pic>
      <p:sp>
        <p:nvSpPr>
          <p:cNvPr id="3" name="TextBox 2">
            <a:extLst>
              <a:ext uri="{FF2B5EF4-FFF2-40B4-BE49-F238E27FC236}">
                <a16:creationId xmlns:a16="http://schemas.microsoft.com/office/drawing/2014/main" id="{FC4DFFAC-A3B6-4E36-87E2-F447636B1E34}"/>
              </a:ext>
            </a:extLst>
          </p:cNvPr>
          <p:cNvSpPr txBox="1"/>
          <p:nvPr/>
        </p:nvSpPr>
        <p:spPr>
          <a:xfrm>
            <a:off x="635466" y="4682630"/>
            <a:ext cx="2120318" cy="507831"/>
          </a:xfrm>
          <a:prstGeom prst="rect">
            <a:avLst/>
          </a:prstGeom>
          <a:noFill/>
        </p:spPr>
        <p:txBody>
          <a:bodyPr wrap="square" rtlCol="0">
            <a:spAutoFit/>
          </a:bodyPr>
          <a:lstStyle/>
          <a:p>
            <a:pPr defTabSz="342900"/>
            <a:r>
              <a:rPr lang="en-GB" sz="1350" dirty="0">
                <a:solidFill>
                  <a:prstClr val="white"/>
                </a:solidFill>
                <a:latin typeface="Century Gothic" panose="020B0502020202020204"/>
              </a:rPr>
              <a:t>*This is an </a:t>
            </a:r>
            <a:r>
              <a:rPr lang="en-GB" sz="1350" b="1" dirty="0">
                <a:solidFill>
                  <a:prstClr val="white"/>
                </a:solidFill>
                <a:latin typeface="Century Gothic" panose="020B0502020202020204"/>
              </a:rPr>
              <a:t>extract-to-whole-based</a:t>
            </a:r>
            <a:r>
              <a:rPr lang="en-GB" sz="1350" dirty="0">
                <a:solidFill>
                  <a:prstClr val="white"/>
                </a:solidFill>
                <a:latin typeface="Century Gothic" panose="020B0502020202020204"/>
              </a:rPr>
              <a:t> paper. </a:t>
            </a:r>
          </a:p>
        </p:txBody>
      </p:sp>
    </p:spTree>
    <p:extLst>
      <p:ext uri="{BB962C8B-B14F-4D97-AF65-F5344CB8AC3E}">
        <p14:creationId xmlns:p14="http://schemas.microsoft.com/office/powerpoint/2010/main" val="1692002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71CE-EF54-4A8B-9069-A4944326F2DC}"/>
              </a:ext>
            </a:extLst>
          </p:cNvPr>
          <p:cNvSpPr>
            <a:spLocks noGrp="1"/>
          </p:cNvSpPr>
          <p:nvPr>
            <p:ph type="title"/>
          </p:nvPr>
        </p:nvSpPr>
        <p:spPr>
          <a:xfrm>
            <a:off x="607500" y="1192641"/>
            <a:ext cx="7928999" cy="727838"/>
          </a:xfrm>
        </p:spPr>
        <p:txBody>
          <a:bodyPr>
            <a:normAutofit/>
          </a:bodyPr>
          <a:lstStyle/>
          <a:p>
            <a:r>
              <a:rPr lang="en-GB" b="1" dirty="0"/>
              <a:t>English Literature </a:t>
            </a:r>
          </a:p>
        </p:txBody>
      </p:sp>
      <p:graphicFrame>
        <p:nvGraphicFramePr>
          <p:cNvPr id="5" name="Content Placeholder 2">
            <a:extLst>
              <a:ext uri="{FF2B5EF4-FFF2-40B4-BE49-F238E27FC236}">
                <a16:creationId xmlns:a16="http://schemas.microsoft.com/office/drawing/2014/main" id="{0E2F9B17-8CE8-4E65-86C2-A08540A97E73}"/>
              </a:ext>
            </a:extLst>
          </p:cNvPr>
          <p:cNvGraphicFramePr>
            <a:graphicFrameLocks noGrp="1"/>
          </p:cNvGraphicFramePr>
          <p:nvPr>
            <p:ph idx="1"/>
            <p:extLst/>
          </p:nvPr>
        </p:nvGraphicFramePr>
        <p:xfrm>
          <a:off x="614363" y="2728292"/>
          <a:ext cx="7915275" cy="2523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AB69E58D-B20E-4F43-8596-9A28C5A6274D}"/>
              </a:ext>
            </a:extLst>
          </p:cNvPr>
          <p:cNvPicPr>
            <a:picLocks noChangeAspect="1"/>
          </p:cNvPicPr>
          <p:nvPr/>
        </p:nvPicPr>
        <p:blipFill>
          <a:blip r:embed="rId7"/>
          <a:stretch>
            <a:fillRect/>
          </a:stretch>
        </p:blipFill>
        <p:spPr>
          <a:xfrm>
            <a:off x="7827952" y="857250"/>
            <a:ext cx="1316048" cy="913460"/>
          </a:xfrm>
          <a:prstGeom prst="rect">
            <a:avLst/>
          </a:prstGeom>
        </p:spPr>
      </p:pic>
    </p:spTree>
    <p:extLst>
      <p:ext uri="{BB962C8B-B14F-4D97-AF65-F5344CB8AC3E}">
        <p14:creationId xmlns:p14="http://schemas.microsoft.com/office/powerpoint/2010/main" val="3246809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5378-B37D-43DE-816C-C368AAC37D34}"/>
              </a:ext>
            </a:extLst>
          </p:cNvPr>
          <p:cNvSpPr>
            <a:spLocks noGrp="1"/>
          </p:cNvSpPr>
          <p:nvPr>
            <p:ph type="title"/>
          </p:nvPr>
        </p:nvSpPr>
        <p:spPr>
          <a:xfrm>
            <a:off x="481316" y="2549729"/>
            <a:ext cx="2524079" cy="2744436"/>
          </a:xfrm>
        </p:spPr>
        <p:txBody>
          <a:bodyPr anchor="t">
            <a:normAutofit/>
          </a:bodyPr>
          <a:lstStyle/>
          <a:p>
            <a:r>
              <a:rPr lang="en-GB" sz="3300" b="1" dirty="0"/>
              <a:t>Paper 2: </a:t>
            </a:r>
            <a:br>
              <a:rPr lang="en-GB" sz="3300" b="1" dirty="0"/>
            </a:br>
            <a:r>
              <a:rPr lang="en-GB" sz="3300" b="1" dirty="0"/>
              <a:t>2 hours and 15 minutes</a:t>
            </a:r>
          </a:p>
        </p:txBody>
      </p:sp>
      <p:graphicFrame>
        <p:nvGraphicFramePr>
          <p:cNvPr id="5" name="Content Placeholder 2">
            <a:extLst>
              <a:ext uri="{FF2B5EF4-FFF2-40B4-BE49-F238E27FC236}">
                <a16:creationId xmlns:a16="http://schemas.microsoft.com/office/drawing/2014/main" id="{2FCBF10D-90A8-42BE-8D98-5D1BDF473738}"/>
              </a:ext>
            </a:extLst>
          </p:cNvPr>
          <p:cNvGraphicFramePr>
            <a:graphicFrameLocks noGrp="1"/>
          </p:cNvGraphicFramePr>
          <p:nvPr>
            <p:ph idx="1"/>
            <p:extLst/>
          </p:nvPr>
        </p:nvGraphicFramePr>
        <p:xfrm>
          <a:off x="4155945" y="1121504"/>
          <a:ext cx="4362450" cy="468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83CB341-09DD-400C-89D0-7C6ED2A909E4}"/>
              </a:ext>
            </a:extLst>
          </p:cNvPr>
          <p:cNvPicPr>
            <a:picLocks noChangeAspect="1"/>
          </p:cNvPicPr>
          <p:nvPr/>
        </p:nvPicPr>
        <p:blipFill>
          <a:blip r:embed="rId7"/>
          <a:stretch>
            <a:fillRect/>
          </a:stretch>
        </p:blipFill>
        <p:spPr>
          <a:xfrm>
            <a:off x="0" y="857250"/>
            <a:ext cx="1217423" cy="1215189"/>
          </a:xfrm>
          <a:prstGeom prst="rect">
            <a:avLst/>
          </a:prstGeom>
        </p:spPr>
      </p:pic>
    </p:spTree>
    <p:extLst>
      <p:ext uri="{BB962C8B-B14F-4D97-AF65-F5344CB8AC3E}">
        <p14:creationId xmlns:p14="http://schemas.microsoft.com/office/powerpoint/2010/main" val="4198870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0CD7-894D-4BBC-BE96-ABF04CFF63AA}"/>
              </a:ext>
            </a:extLst>
          </p:cNvPr>
          <p:cNvSpPr>
            <a:spLocks noGrp="1"/>
          </p:cNvSpPr>
          <p:nvPr>
            <p:ph type="title"/>
          </p:nvPr>
        </p:nvSpPr>
        <p:spPr>
          <a:xfrm>
            <a:off x="607500" y="1192641"/>
            <a:ext cx="7928999" cy="727838"/>
          </a:xfrm>
        </p:spPr>
        <p:txBody>
          <a:bodyPr vert="horz" lIns="68580" tIns="34290" rIns="68580" bIns="34290" rtlCol="0" anchor="b">
            <a:normAutofit/>
          </a:bodyPr>
          <a:lstStyle/>
          <a:p>
            <a:r>
              <a:rPr lang="en-US" b="1" dirty="0"/>
              <a:t>HOW to Prepare for literature:</a:t>
            </a:r>
          </a:p>
        </p:txBody>
      </p:sp>
      <p:sp>
        <p:nvSpPr>
          <p:cNvPr id="5" name="TextBox 4">
            <a:extLst>
              <a:ext uri="{FF2B5EF4-FFF2-40B4-BE49-F238E27FC236}">
                <a16:creationId xmlns:a16="http://schemas.microsoft.com/office/drawing/2014/main" id="{EC7D9B17-2639-492E-8E7C-319D22E91A87}"/>
              </a:ext>
            </a:extLst>
          </p:cNvPr>
          <p:cNvSpPr txBox="1"/>
          <p:nvPr/>
        </p:nvSpPr>
        <p:spPr>
          <a:xfrm>
            <a:off x="614035" y="2667000"/>
            <a:ext cx="2876687" cy="2724150"/>
          </a:xfrm>
          <a:prstGeom prst="rect">
            <a:avLst/>
          </a:prstGeom>
        </p:spPr>
        <p:txBody>
          <a:bodyPr vert="horz" lIns="68580" tIns="34290" rIns="68580" bIns="34290" rtlCol="0" anchor="ctr">
            <a:normAutofit/>
          </a:bodyPr>
          <a:lstStyle/>
          <a:p>
            <a:pPr defTabSz="342900">
              <a:spcBef>
                <a:spcPct val="20000"/>
              </a:spcBef>
              <a:spcAft>
                <a:spcPts val="450"/>
              </a:spcAft>
              <a:buClr>
                <a:srgbClr val="052F61"/>
              </a:buClr>
              <a:buFont typeface="Wingdings 2" charset="2"/>
              <a:buChar char=""/>
            </a:pPr>
            <a:r>
              <a:rPr lang="en-US" sz="1200" b="1" dirty="0">
                <a:solidFill>
                  <a:prstClr val="white"/>
                </a:solidFill>
                <a:latin typeface="Century Gothic" panose="020B0502020202020204"/>
              </a:rPr>
              <a:t>Re-read the text and make additional annotations – students should always be </a:t>
            </a:r>
            <a:r>
              <a:rPr lang="en-US" sz="1200" b="1" u="sng" dirty="0">
                <a:solidFill>
                  <a:prstClr val="white"/>
                </a:solidFill>
                <a:latin typeface="Century Gothic" panose="020B0502020202020204"/>
              </a:rPr>
              <a:t>actively reading</a:t>
            </a:r>
            <a:r>
              <a:rPr lang="en-US" sz="1200" b="1" dirty="0">
                <a:solidFill>
                  <a:prstClr val="white"/>
                </a:solidFill>
                <a:latin typeface="Century Gothic" panose="020B0502020202020204"/>
              </a:rPr>
              <a:t>. This means they should be annotating for key plot developments, highlighting key quotations, exploring the effect of language and structure and making connections across </a:t>
            </a:r>
            <a:r>
              <a:rPr lang="en-US" sz="1200" b="1" u="sng" dirty="0">
                <a:solidFill>
                  <a:prstClr val="white"/>
                </a:solidFill>
                <a:latin typeface="Century Gothic" panose="020B0502020202020204"/>
              </a:rPr>
              <a:t>the whole text</a:t>
            </a:r>
            <a:r>
              <a:rPr lang="en-US" sz="1200" b="1" dirty="0">
                <a:solidFill>
                  <a:prstClr val="white"/>
                </a:solidFill>
                <a:latin typeface="Century Gothic" panose="020B0502020202020204"/>
              </a:rPr>
              <a:t>.</a:t>
            </a:r>
          </a:p>
          <a:p>
            <a:pPr defTabSz="342900">
              <a:spcBef>
                <a:spcPct val="20000"/>
              </a:spcBef>
              <a:spcAft>
                <a:spcPts val="450"/>
              </a:spcAft>
              <a:buClr>
                <a:srgbClr val="052F61"/>
              </a:buClr>
              <a:buFont typeface="Wingdings 2" charset="2"/>
              <a:buChar char=""/>
            </a:pPr>
            <a:r>
              <a:rPr lang="en-US" sz="1200" b="1" dirty="0">
                <a:solidFill>
                  <a:prstClr val="white"/>
                </a:solidFill>
                <a:latin typeface="Century Gothic" panose="020B0502020202020204"/>
              </a:rPr>
              <a:t>Use the Cottesloe School Literature revision websites and complete key tasks.  </a:t>
            </a:r>
          </a:p>
          <a:p>
            <a:pPr defTabSz="342900">
              <a:spcBef>
                <a:spcPct val="20000"/>
              </a:spcBef>
              <a:spcAft>
                <a:spcPts val="450"/>
              </a:spcAft>
              <a:buClr>
                <a:srgbClr val="052F61"/>
              </a:buClr>
              <a:buFont typeface="Wingdings 2" charset="2"/>
              <a:buChar char=""/>
            </a:pPr>
            <a:endParaRPr lang="en-US" sz="1200" b="1" dirty="0">
              <a:solidFill>
                <a:prstClr val="white"/>
              </a:solidFill>
              <a:latin typeface="Century Gothic" panose="020B0502020202020204"/>
            </a:endParaRPr>
          </a:p>
        </p:txBody>
      </p:sp>
      <p:pic>
        <p:nvPicPr>
          <p:cNvPr id="11" name="Picture 10">
            <a:extLst>
              <a:ext uri="{FF2B5EF4-FFF2-40B4-BE49-F238E27FC236}">
                <a16:creationId xmlns:a16="http://schemas.microsoft.com/office/drawing/2014/main" id="{D15C56E4-A66E-4B9F-8744-30DF40462924}"/>
              </a:ext>
            </a:extLst>
          </p:cNvPr>
          <p:cNvPicPr>
            <a:picLocks noChangeAspect="1"/>
          </p:cNvPicPr>
          <p:nvPr/>
        </p:nvPicPr>
        <p:blipFill>
          <a:blip r:embed="rId2"/>
          <a:stretch>
            <a:fillRect/>
          </a:stretch>
        </p:blipFill>
        <p:spPr>
          <a:xfrm>
            <a:off x="7090611" y="857250"/>
            <a:ext cx="2053389" cy="1155032"/>
          </a:xfrm>
          <a:prstGeom prst="rect">
            <a:avLst/>
          </a:prstGeom>
        </p:spPr>
      </p:pic>
      <p:pic>
        <p:nvPicPr>
          <p:cNvPr id="2050" name="Picture 2" descr="Image result for shakespeare sayings">
            <a:extLst>
              <a:ext uri="{FF2B5EF4-FFF2-40B4-BE49-F238E27FC236}">
                <a16:creationId xmlns:a16="http://schemas.microsoft.com/office/drawing/2014/main" id="{46FD04A6-61C3-4F83-9F0D-00CD2F44D0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1767" y="2093146"/>
            <a:ext cx="2813242" cy="3639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arthur conan doyle">
            <a:extLst>
              <a:ext uri="{FF2B5EF4-FFF2-40B4-BE49-F238E27FC236}">
                <a16:creationId xmlns:a16="http://schemas.microsoft.com/office/drawing/2014/main" id="{786284F6-1F6A-4ED0-AFDA-A641FDF32F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073" y="2732230"/>
            <a:ext cx="2357947" cy="13252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8EE530B-47A3-4E47-9AE9-4AB99F739D3A}"/>
              </a:ext>
            </a:extLst>
          </p:cNvPr>
          <p:cNvPicPr>
            <a:picLocks noChangeAspect="1"/>
          </p:cNvPicPr>
          <p:nvPr/>
        </p:nvPicPr>
        <p:blipFill>
          <a:blip r:embed="rId5"/>
          <a:stretch>
            <a:fillRect/>
          </a:stretch>
        </p:blipFill>
        <p:spPr>
          <a:xfrm>
            <a:off x="6806094" y="4777450"/>
            <a:ext cx="2337907" cy="1227401"/>
          </a:xfrm>
          <a:prstGeom prst="rect">
            <a:avLst/>
          </a:prstGeom>
        </p:spPr>
      </p:pic>
    </p:spTree>
    <p:extLst>
      <p:ext uri="{BB962C8B-B14F-4D97-AF65-F5344CB8AC3E}">
        <p14:creationId xmlns:p14="http://schemas.microsoft.com/office/powerpoint/2010/main" val="2580226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389E6-7D41-45B2-BA19-43A184D003FF}"/>
              </a:ext>
            </a:extLst>
          </p:cNvPr>
          <p:cNvSpPr>
            <a:spLocks noGrp="1"/>
          </p:cNvSpPr>
          <p:nvPr>
            <p:ph type="title"/>
          </p:nvPr>
        </p:nvSpPr>
        <p:spPr>
          <a:xfrm>
            <a:off x="6123562" y="1200151"/>
            <a:ext cx="2681803" cy="999516"/>
          </a:xfrm>
        </p:spPr>
        <p:txBody>
          <a:bodyPr anchor="b">
            <a:normAutofit/>
          </a:bodyPr>
          <a:lstStyle/>
          <a:p>
            <a:pPr algn="ctr"/>
            <a:r>
              <a:rPr lang="en-GB" sz="2400" b="1" dirty="0" err="1">
                <a:solidFill>
                  <a:srgbClr val="FFFFFF"/>
                </a:solidFill>
              </a:rPr>
              <a:t>SPaG</a:t>
            </a:r>
            <a:r>
              <a:rPr lang="en-GB" sz="2400" b="1" dirty="0">
                <a:solidFill>
                  <a:srgbClr val="FFFFFF"/>
                </a:solidFill>
              </a:rPr>
              <a:t> – eh?</a:t>
            </a:r>
          </a:p>
        </p:txBody>
      </p:sp>
      <p:sp>
        <p:nvSpPr>
          <p:cNvPr id="3" name="Content Placeholder 2">
            <a:extLst>
              <a:ext uri="{FF2B5EF4-FFF2-40B4-BE49-F238E27FC236}">
                <a16:creationId xmlns:a16="http://schemas.microsoft.com/office/drawing/2014/main" id="{A043DECA-F926-4B3D-A80C-71119B1875BF}"/>
              </a:ext>
            </a:extLst>
          </p:cNvPr>
          <p:cNvSpPr>
            <a:spLocks noGrp="1"/>
          </p:cNvSpPr>
          <p:nvPr>
            <p:ph idx="1"/>
          </p:nvPr>
        </p:nvSpPr>
        <p:spPr>
          <a:xfrm>
            <a:off x="6123562" y="2375808"/>
            <a:ext cx="2681803" cy="3012464"/>
          </a:xfrm>
        </p:spPr>
        <p:txBody>
          <a:bodyPr>
            <a:normAutofit/>
          </a:bodyPr>
          <a:lstStyle/>
          <a:p>
            <a:pPr lvl="1"/>
            <a:r>
              <a:rPr lang="en-GB" b="1" dirty="0">
                <a:solidFill>
                  <a:schemeClr val="bg1"/>
                </a:solidFill>
              </a:rPr>
              <a:t>Remember, there are an additional </a:t>
            </a:r>
            <a:r>
              <a:rPr lang="en-GB" b="1" u="sng" dirty="0">
                <a:solidFill>
                  <a:schemeClr val="bg1"/>
                </a:solidFill>
              </a:rPr>
              <a:t>4 marks</a:t>
            </a:r>
            <a:r>
              <a:rPr lang="en-GB" b="1" dirty="0">
                <a:solidFill>
                  <a:schemeClr val="bg1"/>
                </a:solidFill>
              </a:rPr>
              <a:t> on each of these papers allocated to spelling, punctuation and grammar. Students should ensure they always </a:t>
            </a:r>
            <a:r>
              <a:rPr lang="en-GB" b="1" u="sng" dirty="0" smtClean="0">
                <a:solidFill>
                  <a:schemeClr val="bg1"/>
                </a:solidFill>
              </a:rPr>
              <a:t>proofread</a:t>
            </a:r>
            <a:r>
              <a:rPr lang="en-GB" b="1" dirty="0" smtClean="0">
                <a:solidFill>
                  <a:schemeClr val="bg1"/>
                </a:solidFill>
              </a:rPr>
              <a:t> </a:t>
            </a:r>
            <a:r>
              <a:rPr lang="en-GB" b="1" dirty="0">
                <a:solidFill>
                  <a:schemeClr val="bg1"/>
                </a:solidFill>
              </a:rPr>
              <a:t>their essay responses to earn those marks! </a:t>
            </a:r>
            <a:endParaRPr lang="en-GB" dirty="0">
              <a:solidFill>
                <a:schemeClr val="bg1"/>
              </a:solidFill>
            </a:endParaRPr>
          </a:p>
        </p:txBody>
      </p:sp>
      <p:pic>
        <p:nvPicPr>
          <p:cNvPr id="6" name="Picture 5">
            <a:extLst>
              <a:ext uri="{FF2B5EF4-FFF2-40B4-BE49-F238E27FC236}">
                <a16:creationId xmlns:a16="http://schemas.microsoft.com/office/drawing/2014/main" id="{3CF4E29A-FB08-4633-A1EB-EF888BF17915}"/>
              </a:ext>
            </a:extLst>
          </p:cNvPr>
          <p:cNvPicPr>
            <a:picLocks noChangeAspect="1"/>
          </p:cNvPicPr>
          <p:nvPr/>
        </p:nvPicPr>
        <p:blipFill>
          <a:blip r:embed="rId2"/>
          <a:stretch>
            <a:fillRect/>
          </a:stretch>
        </p:blipFill>
        <p:spPr>
          <a:xfrm>
            <a:off x="1" y="847618"/>
            <a:ext cx="1503947" cy="1062395"/>
          </a:xfrm>
          <a:prstGeom prst="rect">
            <a:avLst/>
          </a:prstGeom>
        </p:spPr>
      </p:pic>
      <p:pic>
        <p:nvPicPr>
          <p:cNvPr id="3074" name="Picture 2" descr="Image result for punctuation joke">
            <a:extLst>
              <a:ext uri="{FF2B5EF4-FFF2-40B4-BE49-F238E27FC236}">
                <a16:creationId xmlns:a16="http://schemas.microsoft.com/office/drawing/2014/main" id="{8EB33344-3432-46D3-97B0-379FBCEDB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082" y="1750908"/>
            <a:ext cx="4641110" cy="404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6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389E6-7D41-45B2-BA19-43A184D003FF}"/>
              </a:ext>
            </a:extLst>
          </p:cNvPr>
          <p:cNvSpPr>
            <a:spLocks noGrp="1"/>
          </p:cNvSpPr>
          <p:nvPr>
            <p:ph type="title"/>
          </p:nvPr>
        </p:nvSpPr>
        <p:spPr>
          <a:xfrm>
            <a:off x="6123562" y="1200151"/>
            <a:ext cx="2681803" cy="999516"/>
          </a:xfrm>
        </p:spPr>
        <p:txBody>
          <a:bodyPr anchor="b">
            <a:normAutofit/>
          </a:bodyPr>
          <a:lstStyle/>
          <a:p>
            <a:pPr algn="ctr"/>
            <a:r>
              <a:rPr lang="en-GB" sz="2400" b="1" dirty="0">
                <a:solidFill>
                  <a:srgbClr val="FFFFFF"/>
                </a:solidFill>
              </a:rPr>
              <a:t>Context</a:t>
            </a:r>
          </a:p>
        </p:txBody>
      </p:sp>
      <p:sp>
        <p:nvSpPr>
          <p:cNvPr id="3" name="Content Placeholder 2">
            <a:extLst>
              <a:ext uri="{FF2B5EF4-FFF2-40B4-BE49-F238E27FC236}">
                <a16:creationId xmlns:a16="http://schemas.microsoft.com/office/drawing/2014/main" id="{A043DECA-F926-4B3D-A80C-71119B1875BF}"/>
              </a:ext>
            </a:extLst>
          </p:cNvPr>
          <p:cNvSpPr>
            <a:spLocks noGrp="1"/>
          </p:cNvSpPr>
          <p:nvPr>
            <p:ph idx="1"/>
          </p:nvPr>
        </p:nvSpPr>
        <p:spPr>
          <a:xfrm>
            <a:off x="5253606" y="2375808"/>
            <a:ext cx="3551759" cy="3012464"/>
          </a:xfrm>
        </p:spPr>
        <p:txBody>
          <a:bodyPr>
            <a:normAutofit/>
          </a:bodyPr>
          <a:lstStyle/>
          <a:p>
            <a:pPr lvl="1"/>
            <a:r>
              <a:rPr lang="en-GB" b="1" dirty="0">
                <a:solidFill>
                  <a:schemeClr val="bg1"/>
                </a:solidFill>
              </a:rPr>
              <a:t>Every student at the Cottesloe School will learn about the </a:t>
            </a:r>
            <a:r>
              <a:rPr lang="en-GB" u="sng" dirty="0">
                <a:solidFill>
                  <a:schemeClr val="bg1"/>
                </a:solidFill>
              </a:rPr>
              <a:t>contextual factors </a:t>
            </a:r>
            <a:r>
              <a:rPr lang="en-GB" b="1" i="1" dirty="0">
                <a:solidFill>
                  <a:schemeClr val="bg1"/>
                </a:solidFill>
              </a:rPr>
              <a:t>surrounding the texts they are studying. </a:t>
            </a:r>
          </a:p>
          <a:p>
            <a:pPr lvl="1"/>
            <a:r>
              <a:rPr lang="en-GB" b="1" i="1" dirty="0">
                <a:solidFill>
                  <a:schemeClr val="bg1"/>
                </a:solidFill>
              </a:rPr>
              <a:t>These texts are integral to British heritage and there are plenty of ways to brush up on your contextual knowledge!</a:t>
            </a:r>
          </a:p>
          <a:p>
            <a:pPr lvl="1"/>
            <a:r>
              <a:rPr lang="en-GB" b="1" i="1" dirty="0">
                <a:solidFill>
                  <a:schemeClr val="bg1"/>
                </a:solidFill>
              </a:rPr>
              <a:t>One way students can do this is by listening to podcasts, for example the ‘GCSE English Revision Pod’ on Spotify. </a:t>
            </a:r>
            <a:endParaRPr lang="en-GB" dirty="0">
              <a:solidFill>
                <a:schemeClr val="bg1"/>
              </a:solidFill>
            </a:endParaRPr>
          </a:p>
        </p:txBody>
      </p:sp>
      <p:pic>
        <p:nvPicPr>
          <p:cNvPr id="6" name="Picture 5">
            <a:extLst>
              <a:ext uri="{FF2B5EF4-FFF2-40B4-BE49-F238E27FC236}">
                <a16:creationId xmlns:a16="http://schemas.microsoft.com/office/drawing/2014/main" id="{3CF4E29A-FB08-4633-A1EB-EF888BF17915}"/>
              </a:ext>
            </a:extLst>
          </p:cNvPr>
          <p:cNvPicPr>
            <a:picLocks noChangeAspect="1"/>
          </p:cNvPicPr>
          <p:nvPr/>
        </p:nvPicPr>
        <p:blipFill>
          <a:blip r:embed="rId2"/>
          <a:stretch>
            <a:fillRect/>
          </a:stretch>
        </p:blipFill>
        <p:spPr>
          <a:xfrm>
            <a:off x="1" y="847618"/>
            <a:ext cx="1503947" cy="1062395"/>
          </a:xfrm>
          <a:prstGeom prst="rect">
            <a:avLst/>
          </a:prstGeom>
        </p:spPr>
      </p:pic>
      <p:pic>
        <p:nvPicPr>
          <p:cNvPr id="4100" name="Picture 4" descr="Image result for context joke">
            <a:extLst>
              <a:ext uri="{FF2B5EF4-FFF2-40B4-BE49-F238E27FC236}">
                <a16:creationId xmlns:a16="http://schemas.microsoft.com/office/drawing/2014/main" id="{C56E6FC7-1E2A-413C-B60B-C4113B8035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11" y="1996055"/>
            <a:ext cx="3906925" cy="24027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shrugging shoulders">
            <a:extLst>
              <a:ext uri="{FF2B5EF4-FFF2-40B4-BE49-F238E27FC236}">
                <a16:creationId xmlns:a16="http://schemas.microsoft.com/office/drawing/2014/main" id="{7F605BD6-68CA-4771-B9C1-99D2D3B2C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430" y="4155499"/>
            <a:ext cx="2828721" cy="151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08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stretch>
            <a:fillRect/>
          </a:stretch>
        </p:blipFill>
        <p:spPr>
          <a:xfrm>
            <a:off x="5876000" y="2666288"/>
            <a:ext cx="3174766" cy="2135384"/>
          </a:xfrm>
          <a:prstGeom prst="rect">
            <a:avLst/>
          </a:prstGeom>
        </p:spPr>
      </p:pic>
      <p:sp>
        <p:nvSpPr>
          <p:cNvPr id="2" name="Title 1"/>
          <p:cNvSpPr>
            <a:spLocks noGrp="1"/>
          </p:cNvSpPr>
          <p:nvPr>
            <p:ph type="title"/>
          </p:nvPr>
        </p:nvSpPr>
        <p:spPr/>
        <p:txBody>
          <a:bodyPr/>
          <a:lstStyle/>
          <a:p>
            <a:r>
              <a:rPr lang="en-GB" dirty="0" smtClean="0"/>
              <a:t>The Character of a successful student</a:t>
            </a:r>
            <a:endParaRPr lang="en-GB" dirty="0"/>
          </a:p>
        </p:txBody>
      </p:sp>
      <p:sp>
        <p:nvSpPr>
          <p:cNvPr id="3" name="Content Placeholder 2"/>
          <p:cNvSpPr>
            <a:spLocks noGrp="1"/>
          </p:cNvSpPr>
          <p:nvPr>
            <p:ph idx="1"/>
          </p:nvPr>
        </p:nvSpPr>
        <p:spPr>
          <a:xfrm>
            <a:off x="1297144" y="1450857"/>
            <a:ext cx="7117882" cy="5143500"/>
          </a:xfrm>
        </p:spPr>
        <p:txBody>
          <a:bodyPr>
            <a:normAutofit fontScale="70000" lnSpcReduction="20000"/>
          </a:bodyPr>
          <a:lstStyle/>
          <a:p>
            <a:r>
              <a:rPr lang="en-GB" sz="4000" dirty="0" smtClean="0"/>
              <a:t>Have the right </a:t>
            </a:r>
            <a:r>
              <a:rPr lang="en-GB" sz="4000" b="1" dirty="0" smtClean="0"/>
              <a:t>‘can do’ </a:t>
            </a:r>
            <a:r>
              <a:rPr lang="en-GB" sz="4000" dirty="0" smtClean="0"/>
              <a:t>mind-set</a:t>
            </a:r>
          </a:p>
          <a:p>
            <a:r>
              <a:rPr lang="en-GB" sz="4000" dirty="0" smtClean="0"/>
              <a:t>Be </a:t>
            </a:r>
            <a:r>
              <a:rPr lang="en-GB" sz="4000" b="1" dirty="0" smtClean="0"/>
              <a:t>self-motivated</a:t>
            </a:r>
          </a:p>
          <a:p>
            <a:r>
              <a:rPr lang="en-GB" sz="4000" dirty="0" smtClean="0"/>
              <a:t>Be </a:t>
            </a:r>
            <a:r>
              <a:rPr lang="en-GB" sz="4000" b="1" dirty="0" smtClean="0"/>
              <a:t>resilient</a:t>
            </a:r>
            <a:r>
              <a:rPr lang="en-GB" sz="4000" dirty="0" smtClean="0"/>
              <a:t> – make mistakes and learn from them</a:t>
            </a:r>
          </a:p>
          <a:p>
            <a:r>
              <a:rPr lang="en-GB" sz="4000" dirty="0" smtClean="0"/>
              <a:t>Complete </a:t>
            </a:r>
            <a:r>
              <a:rPr lang="en-GB" sz="4000" b="1" dirty="0"/>
              <a:t>h</a:t>
            </a:r>
            <a:r>
              <a:rPr lang="en-GB" sz="4000" b="1" dirty="0" smtClean="0"/>
              <a:t>omework</a:t>
            </a:r>
            <a:r>
              <a:rPr lang="en-GB" sz="4000" dirty="0" smtClean="0"/>
              <a:t> set</a:t>
            </a:r>
          </a:p>
          <a:p>
            <a:r>
              <a:rPr lang="en-GB" sz="4000" dirty="0"/>
              <a:t>‘</a:t>
            </a:r>
            <a:r>
              <a:rPr lang="en-GB" sz="4000" b="1" dirty="0"/>
              <a:t>Device-Free</a:t>
            </a:r>
            <a:r>
              <a:rPr lang="en-GB" sz="4000" dirty="0"/>
              <a:t>’ work </a:t>
            </a:r>
            <a:r>
              <a:rPr lang="en-GB" sz="4000" dirty="0" smtClean="0"/>
              <a:t>time</a:t>
            </a:r>
          </a:p>
          <a:p>
            <a:r>
              <a:rPr lang="en-GB" sz="4000" b="1" dirty="0" smtClean="0"/>
              <a:t>Organisation</a:t>
            </a:r>
            <a:r>
              <a:rPr lang="en-GB" sz="4000" dirty="0" smtClean="0"/>
              <a:t> of time</a:t>
            </a:r>
          </a:p>
          <a:p>
            <a:r>
              <a:rPr lang="en-GB" sz="4000" dirty="0" smtClean="0"/>
              <a:t>Correct </a:t>
            </a:r>
            <a:r>
              <a:rPr lang="en-GB" sz="4000" b="1" dirty="0" smtClean="0"/>
              <a:t>equipment</a:t>
            </a:r>
          </a:p>
          <a:p>
            <a:r>
              <a:rPr lang="en-GB" sz="4000" b="1" dirty="0" smtClean="0"/>
              <a:t>Wellbeing</a:t>
            </a:r>
            <a:r>
              <a:rPr lang="en-GB" sz="4000" dirty="0" smtClean="0"/>
              <a:t> – eat and sleep well</a:t>
            </a:r>
          </a:p>
          <a:p>
            <a:r>
              <a:rPr lang="en-GB" sz="4000" b="1" dirty="0" smtClean="0"/>
              <a:t>Revision</a:t>
            </a:r>
            <a:r>
              <a:rPr lang="en-GB" sz="4000" dirty="0" smtClean="0"/>
              <a:t> – </a:t>
            </a:r>
            <a:r>
              <a:rPr lang="en-GB" sz="4000" b="1" dirty="0" smtClean="0"/>
              <a:t>plan</a:t>
            </a:r>
            <a:r>
              <a:rPr lang="en-GB" sz="4000" dirty="0" smtClean="0"/>
              <a:t> your weekly programme</a:t>
            </a:r>
          </a:p>
          <a:p>
            <a:r>
              <a:rPr lang="en-GB" sz="4000" dirty="0" smtClean="0"/>
              <a:t>Be the best you can be and have a </a:t>
            </a:r>
            <a:r>
              <a:rPr lang="en-GB" sz="4000" b="1" dirty="0" smtClean="0"/>
              <a:t>vision</a:t>
            </a:r>
            <a:r>
              <a:rPr lang="en-GB" sz="4000" dirty="0" smtClean="0"/>
              <a:t> about what you want to achieve</a:t>
            </a:r>
            <a:endParaRPr lang="en-GB" sz="4000" dirty="0"/>
          </a:p>
        </p:txBody>
      </p:sp>
    </p:spTree>
    <p:extLst>
      <p:ext uri="{BB962C8B-B14F-4D97-AF65-F5344CB8AC3E}">
        <p14:creationId xmlns:p14="http://schemas.microsoft.com/office/powerpoint/2010/main" val="22037295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EBB-E957-4629-A1B3-FD68E10A6E28}"/>
              </a:ext>
            </a:extLst>
          </p:cNvPr>
          <p:cNvSpPr>
            <a:spLocks noGrp="1"/>
          </p:cNvSpPr>
          <p:nvPr>
            <p:ph type="title"/>
          </p:nvPr>
        </p:nvSpPr>
        <p:spPr>
          <a:xfrm>
            <a:off x="513159" y="4204702"/>
            <a:ext cx="6400800" cy="1130300"/>
          </a:xfrm>
        </p:spPr>
        <p:txBody>
          <a:bodyPr/>
          <a:lstStyle/>
          <a:p>
            <a:r>
              <a:rPr lang="en-GB" b="1" dirty="0"/>
              <a:t>What Students Can Do to succeed this year.</a:t>
            </a:r>
          </a:p>
        </p:txBody>
      </p:sp>
      <p:sp>
        <p:nvSpPr>
          <p:cNvPr id="3" name="Content Placeholder 2">
            <a:extLst>
              <a:ext uri="{FF2B5EF4-FFF2-40B4-BE49-F238E27FC236}">
                <a16:creationId xmlns:a16="http://schemas.microsoft.com/office/drawing/2014/main" id="{848796B7-29D4-46E0-AA36-E3EA2EDEE44B}"/>
              </a:ext>
            </a:extLst>
          </p:cNvPr>
          <p:cNvSpPr>
            <a:spLocks noGrp="1"/>
          </p:cNvSpPr>
          <p:nvPr>
            <p:ph idx="1"/>
          </p:nvPr>
        </p:nvSpPr>
        <p:spPr>
          <a:xfrm>
            <a:off x="125836" y="1371601"/>
            <a:ext cx="3756170" cy="2711450"/>
          </a:xfrm>
        </p:spPr>
        <p:txBody>
          <a:bodyPr>
            <a:normAutofit fontScale="70000" lnSpcReduction="20000"/>
          </a:bodyPr>
          <a:lstStyle/>
          <a:p>
            <a:r>
              <a:rPr lang="en-GB" b="1" dirty="0"/>
              <a:t>Understand what is expected </a:t>
            </a:r>
            <a:r>
              <a:rPr lang="en-GB" dirty="0"/>
              <a:t>for both examination papers in terms of: Timings / Each Question / Assessment Objectives / Mark Schemes/Examiners’ Reports</a:t>
            </a:r>
          </a:p>
          <a:p>
            <a:r>
              <a:rPr lang="en-GB" b="1" dirty="0"/>
              <a:t>Practice Makes Perfect: </a:t>
            </a:r>
            <a:r>
              <a:rPr lang="en-GB" dirty="0"/>
              <a:t>complete as many past papers as possible.</a:t>
            </a:r>
          </a:p>
          <a:p>
            <a:r>
              <a:rPr lang="en-GB" b="1" dirty="0"/>
              <a:t>Resilience is key: </a:t>
            </a:r>
            <a:r>
              <a:rPr lang="en-GB" dirty="0"/>
              <a:t>don’t give up! Ensure you fix every response to the best of your ability!</a:t>
            </a:r>
          </a:p>
          <a:p>
            <a:r>
              <a:rPr lang="en-GB" b="1" dirty="0"/>
              <a:t>Accept all Offers of Help: </a:t>
            </a:r>
            <a:r>
              <a:rPr lang="en-GB" dirty="0"/>
              <a:t>come to revision sessions, form time / after school interventions.</a:t>
            </a:r>
          </a:p>
          <a:p>
            <a:r>
              <a:rPr lang="en-GB" b="1" dirty="0"/>
              <a:t>Be Revision Smart: </a:t>
            </a:r>
            <a:r>
              <a:rPr lang="en-GB" dirty="0"/>
              <a:t>use the revision websites the English department at the Cottesloe School have created! Each website – </a:t>
            </a:r>
            <a:r>
              <a:rPr lang="en-GB" dirty="0" smtClean="0"/>
              <a:t>one for </a:t>
            </a:r>
            <a:r>
              <a:rPr lang="en-GB" dirty="0"/>
              <a:t>Literature and </a:t>
            </a:r>
            <a:r>
              <a:rPr lang="en-GB" dirty="0" smtClean="0"/>
              <a:t>one Language </a:t>
            </a:r>
            <a:r>
              <a:rPr lang="en-GB" dirty="0"/>
              <a:t>– </a:t>
            </a:r>
            <a:r>
              <a:rPr lang="en-GB" dirty="0" smtClean="0"/>
              <a:t>is </a:t>
            </a:r>
            <a:r>
              <a:rPr lang="en-GB" dirty="0"/>
              <a:t>packed with useful revision tasks, links to YouTube revision videos, </a:t>
            </a:r>
            <a:r>
              <a:rPr lang="en-GB" dirty="0" smtClean="0"/>
              <a:t>practice </a:t>
            </a:r>
            <a:r>
              <a:rPr lang="en-GB" dirty="0"/>
              <a:t>papers and more! </a:t>
            </a:r>
          </a:p>
          <a:p>
            <a:endParaRPr lang="en-GB" dirty="0"/>
          </a:p>
        </p:txBody>
      </p:sp>
      <p:pic>
        <p:nvPicPr>
          <p:cNvPr id="4" name="Picture 3">
            <a:extLst>
              <a:ext uri="{FF2B5EF4-FFF2-40B4-BE49-F238E27FC236}">
                <a16:creationId xmlns:a16="http://schemas.microsoft.com/office/drawing/2014/main" id="{EC733ECB-2564-4EF8-B8D0-6A106F47E07F}"/>
              </a:ext>
            </a:extLst>
          </p:cNvPr>
          <p:cNvPicPr>
            <a:picLocks noChangeAspect="1"/>
          </p:cNvPicPr>
          <p:nvPr/>
        </p:nvPicPr>
        <p:blipFill rotWithShape="1">
          <a:blip r:embed="rId2"/>
          <a:srcRect l="50000" t="7127" b="4283"/>
          <a:stretch/>
        </p:blipFill>
        <p:spPr>
          <a:xfrm>
            <a:off x="3882006" y="1371600"/>
            <a:ext cx="5134078" cy="2577338"/>
          </a:xfrm>
          <a:prstGeom prst="rect">
            <a:avLst/>
          </a:prstGeom>
        </p:spPr>
      </p:pic>
      <p:pic>
        <p:nvPicPr>
          <p:cNvPr id="9218" name="Picture 2" descr="Image result for aspire to greatness">
            <a:extLst>
              <a:ext uri="{FF2B5EF4-FFF2-40B4-BE49-F238E27FC236}">
                <a16:creationId xmlns:a16="http://schemas.microsoft.com/office/drawing/2014/main" id="{78969D83-96BF-41DC-8A95-59B36843DF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3960" y="4581961"/>
            <a:ext cx="1927610" cy="128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442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A0EA-81F9-486F-857E-88D53BCA5331}"/>
              </a:ext>
            </a:extLst>
          </p:cNvPr>
          <p:cNvSpPr>
            <a:spLocks noGrp="1"/>
          </p:cNvSpPr>
          <p:nvPr>
            <p:ph type="title"/>
          </p:nvPr>
        </p:nvSpPr>
        <p:spPr>
          <a:xfrm>
            <a:off x="607500" y="1192641"/>
            <a:ext cx="7928999" cy="727838"/>
          </a:xfrm>
        </p:spPr>
        <p:txBody>
          <a:bodyPr>
            <a:normAutofit/>
          </a:bodyPr>
          <a:lstStyle/>
          <a:p>
            <a:r>
              <a:rPr lang="en-GB" b="1" dirty="0"/>
              <a:t>Key Examination Dates: English Literature</a:t>
            </a:r>
          </a:p>
        </p:txBody>
      </p:sp>
      <p:sp>
        <p:nvSpPr>
          <p:cNvPr id="3" name="Content Placeholder 2">
            <a:extLst>
              <a:ext uri="{FF2B5EF4-FFF2-40B4-BE49-F238E27FC236}">
                <a16:creationId xmlns:a16="http://schemas.microsoft.com/office/drawing/2014/main" id="{819ADD04-9CCD-4707-857C-AF58D269131F}"/>
              </a:ext>
            </a:extLst>
          </p:cNvPr>
          <p:cNvSpPr>
            <a:spLocks noGrp="1"/>
          </p:cNvSpPr>
          <p:nvPr>
            <p:ph idx="1"/>
          </p:nvPr>
        </p:nvSpPr>
        <p:spPr>
          <a:xfrm>
            <a:off x="607500" y="2209800"/>
            <a:ext cx="4151576" cy="2724150"/>
          </a:xfrm>
        </p:spPr>
        <p:txBody>
          <a:bodyPr>
            <a:noAutofit/>
          </a:bodyPr>
          <a:lstStyle/>
          <a:p>
            <a:pPr marL="0" indent="0">
              <a:buNone/>
            </a:pPr>
            <a:r>
              <a:rPr lang="en-GB" sz="2400" b="1" dirty="0">
                <a:solidFill>
                  <a:schemeClr val="bg1"/>
                </a:solidFill>
                <a:highlight>
                  <a:srgbClr val="0000FF"/>
                </a:highlight>
              </a:rPr>
              <a:t>Assessments: </a:t>
            </a:r>
          </a:p>
          <a:p>
            <a:pPr marL="0" indent="0">
              <a:buNone/>
            </a:pPr>
            <a:r>
              <a:rPr lang="en-GB" sz="1800" b="1" dirty="0"/>
              <a:t>Students will complete exam-style literature assessments - in class - throughout the year.</a:t>
            </a:r>
          </a:p>
          <a:p>
            <a:pPr marL="0" indent="0">
              <a:buNone/>
            </a:pPr>
            <a:r>
              <a:rPr lang="en-GB" sz="2400" b="1" dirty="0">
                <a:solidFill>
                  <a:schemeClr val="bg1"/>
                </a:solidFill>
                <a:highlight>
                  <a:srgbClr val="FF0000"/>
                </a:highlight>
              </a:rPr>
              <a:t>Public Examinations:</a:t>
            </a:r>
          </a:p>
          <a:p>
            <a:r>
              <a:rPr lang="en-GB" sz="2400" b="1" dirty="0"/>
              <a:t>Paper 1: 13</a:t>
            </a:r>
            <a:r>
              <a:rPr lang="en-GB" sz="2400" b="1" baseline="30000" dirty="0"/>
              <a:t>th</a:t>
            </a:r>
            <a:r>
              <a:rPr lang="en-GB" sz="2400" b="1" dirty="0"/>
              <a:t>  </a:t>
            </a:r>
            <a:r>
              <a:rPr lang="en-GB" sz="2400" dirty="0"/>
              <a:t>May, 2020 </a:t>
            </a:r>
          </a:p>
          <a:p>
            <a:r>
              <a:rPr lang="en-GB" sz="2400" b="1" dirty="0"/>
              <a:t>Paper 2: 21</a:t>
            </a:r>
            <a:r>
              <a:rPr lang="en-GB" sz="2400" b="1" baseline="30000" dirty="0"/>
              <a:t>st</a:t>
            </a:r>
            <a:r>
              <a:rPr lang="en-GB" sz="2400" b="1" dirty="0"/>
              <a:t> </a:t>
            </a:r>
            <a:r>
              <a:rPr lang="en-GB" sz="2400" dirty="0"/>
              <a:t> May, 2020</a:t>
            </a:r>
          </a:p>
        </p:txBody>
      </p:sp>
      <p:pic>
        <p:nvPicPr>
          <p:cNvPr id="5" name="Picture 4">
            <a:extLst>
              <a:ext uri="{FF2B5EF4-FFF2-40B4-BE49-F238E27FC236}">
                <a16:creationId xmlns:a16="http://schemas.microsoft.com/office/drawing/2014/main" id="{627666A5-B4EE-4E44-BD30-F759968B4314}"/>
              </a:ext>
            </a:extLst>
          </p:cNvPr>
          <p:cNvPicPr>
            <a:picLocks noChangeAspect="1"/>
          </p:cNvPicPr>
          <p:nvPr/>
        </p:nvPicPr>
        <p:blipFill>
          <a:blip r:embed="rId2"/>
          <a:stretch>
            <a:fillRect/>
          </a:stretch>
        </p:blipFill>
        <p:spPr>
          <a:xfrm>
            <a:off x="5317289" y="2643939"/>
            <a:ext cx="3604127" cy="2027321"/>
          </a:xfrm>
          <a:prstGeom prst="rect">
            <a:avLst/>
          </a:prstGeom>
        </p:spPr>
      </p:pic>
    </p:spTree>
    <p:extLst>
      <p:ext uri="{BB962C8B-B14F-4D97-AF65-F5344CB8AC3E}">
        <p14:creationId xmlns:p14="http://schemas.microsoft.com/office/powerpoint/2010/main" val="3759171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988A-EAC4-4CAA-ACAF-B0B37ED1E8D0}"/>
              </a:ext>
            </a:extLst>
          </p:cNvPr>
          <p:cNvSpPr>
            <a:spLocks noGrp="1"/>
          </p:cNvSpPr>
          <p:nvPr>
            <p:ph type="ctrTitle"/>
          </p:nvPr>
        </p:nvSpPr>
        <p:spPr>
          <a:xfrm>
            <a:off x="2003258" y="1371600"/>
            <a:ext cx="4510651" cy="2228851"/>
          </a:xfrm>
        </p:spPr>
        <p:txBody>
          <a:bodyPr/>
          <a:lstStyle/>
          <a:p>
            <a:pPr algn="ctr"/>
            <a:r>
              <a:rPr lang="en-GB" dirty="0">
                <a:solidFill>
                  <a:schemeClr val="bg1"/>
                </a:solidFill>
              </a:rPr>
              <a:t>Prepare</a:t>
            </a:r>
            <a:br>
              <a:rPr lang="en-GB" dirty="0">
                <a:solidFill>
                  <a:schemeClr val="bg1"/>
                </a:solidFill>
              </a:rPr>
            </a:br>
            <a:r>
              <a:rPr lang="en-GB" dirty="0">
                <a:solidFill>
                  <a:schemeClr val="bg1"/>
                </a:solidFill>
              </a:rPr>
              <a:t>Aspire</a:t>
            </a:r>
            <a:br>
              <a:rPr lang="en-GB" dirty="0">
                <a:solidFill>
                  <a:schemeClr val="bg1"/>
                </a:solidFill>
              </a:rPr>
            </a:br>
            <a:r>
              <a:rPr lang="en-GB" dirty="0">
                <a:solidFill>
                  <a:schemeClr val="bg1"/>
                </a:solidFill>
              </a:rPr>
              <a:t>succeed</a:t>
            </a:r>
          </a:p>
        </p:txBody>
      </p:sp>
      <p:sp>
        <p:nvSpPr>
          <p:cNvPr id="3" name="Subtitle 2">
            <a:extLst>
              <a:ext uri="{FF2B5EF4-FFF2-40B4-BE49-F238E27FC236}">
                <a16:creationId xmlns:a16="http://schemas.microsoft.com/office/drawing/2014/main" id="{AD3D376E-8048-42AF-AF66-90B2981E5AF9}"/>
              </a:ext>
            </a:extLst>
          </p:cNvPr>
          <p:cNvSpPr>
            <a:spLocks noGrp="1"/>
          </p:cNvSpPr>
          <p:nvPr>
            <p:ph type="subTitle" idx="1"/>
          </p:nvPr>
        </p:nvSpPr>
        <p:spPr>
          <a:xfrm>
            <a:off x="513159" y="3740151"/>
            <a:ext cx="6987779" cy="1460500"/>
          </a:xfrm>
        </p:spPr>
        <p:txBody>
          <a:bodyPr>
            <a:normAutofit/>
          </a:bodyPr>
          <a:lstStyle/>
          <a:p>
            <a:pPr algn="ctr"/>
            <a:endParaRPr lang="en-GB" sz="2100" b="1" dirty="0"/>
          </a:p>
          <a:p>
            <a:pPr algn="ctr"/>
            <a:endParaRPr lang="en-GB" sz="2100" b="1" dirty="0"/>
          </a:p>
          <a:p>
            <a:endParaRPr lang="en-GB" dirty="0"/>
          </a:p>
        </p:txBody>
      </p:sp>
      <p:sp>
        <p:nvSpPr>
          <p:cNvPr id="11" name="TextBox 10">
            <a:extLst>
              <a:ext uri="{FF2B5EF4-FFF2-40B4-BE49-F238E27FC236}">
                <a16:creationId xmlns:a16="http://schemas.microsoft.com/office/drawing/2014/main" id="{CABA5C03-CF1C-4CCB-A4F2-7CD90255B4A6}"/>
              </a:ext>
            </a:extLst>
          </p:cNvPr>
          <p:cNvSpPr txBox="1"/>
          <p:nvPr/>
        </p:nvSpPr>
        <p:spPr>
          <a:xfrm>
            <a:off x="2651772" y="1067526"/>
            <a:ext cx="4319337" cy="923330"/>
          </a:xfrm>
          <a:prstGeom prst="rect">
            <a:avLst/>
          </a:prstGeom>
          <a:noFill/>
        </p:spPr>
        <p:txBody>
          <a:bodyPr wrap="square" rtlCol="0">
            <a:spAutoFit/>
          </a:bodyPr>
          <a:lstStyle/>
          <a:p>
            <a:pPr defTabSz="342900"/>
            <a:endParaRPr lang="en-GB" sz="1800" b="1" i="1" dirty="0">
              <a:solidFill>
                <a:prstClr val="white"/>
              </a:solidFill>
              <a:latin typeface="Century Gothic" panose="020B0502020202020204"/>
            </a:endParaRPr>
          </a:p>
          <a:p>
            <a:pPr defTabSz="342900"/>
            <a:endParaRPr lang="en-GB" sz="1800" b="1" i="1" dirty="0">
              <a:solidFill>
                <a:prstClr val="white"/>
              </a:solidFill>
              <a:latin typeface="Century Gothic" panose="020B0502020202020204"/>
            </a:endParaRPr>
          </a:p>
          <a:p>
            <a:pPr defTabSz="342900"/>
            <a:endParaRPr lang="en-GB" sz="1800" b="1" i="1" dirty="0">
              <a:solidFill>
                <a:prstClr val="black"/>
              </a:solidFill>
              <a:latin typeface="Century Gothic" panose="020B0502020202020204"/>
            </a:endParaRPr>
          </a:p>
        </p:txBody>
      </p:sp>
      <p:pic>
        <p:nvPicPr>
          <p:cNvPr id="10242" name="Picture 2" descr="Image result for preparation quotes">
            <a:extLst>
              <a:ext uri="{FF2B5EF4-FFF2-40B4-BE49-F238E27FC236}">
                <a16:creationId xmlns:a16="http://schemas.microsoft.com/office/drawing/2014/main" id="{948E8BCB-2047-44B2-9295-807F51A81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597" y="4001570"/>
            <a:ext cx="2502505" cy="1618248"/>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aspire quotes">
            <a:extLst>
              <a:ext uri="{FF2B5EF4-FFF2-40B4-BE49-F238E27FC236}">
                <a16:creationId xmlns:a16="http://schemas.microsoft.com/office/drawing/2014/main" id="{9F524A03-1286-4476-81DD-45B5853E73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092" y="1067527"/>
            <a:ext cx="1982423" cy="198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83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401" y="2916035"/>
            <a:ext cx="7271657" cy="952500"/>
          </a:xfrm>
        </p:spPr>
        <p:txBody>
          <a:bodyPr/>
          <a:lstStyle/>
          <a:p>
            <a:r>
              <a:rPr lang="en-GB" dirty="0" smtClean="0"/>
              <a:t>MATHS</a:t>
            </a:r>
            <a:endParaRPr lang="en-GB" dirty="0"/>
          </a:p>
        </p:txBody>
      </p:sp>
    </p:spTree>
    <p:extLst>
      <p:ext uri="{BB962C8B-B14F-4D97-AF65-F5344CB8AC3E}">
        <p14:creationId xmlns:p14="http://schemas.microsoft.com/office/powerpoint/2010/main" val="984768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Structure</a:t>
            </a:r>
            <a:endParaRPr lang="en-US" dirty="0"/>
          </a:p>
        </p:txBody>
      </p:sp>
      <p:sp>
        <p:nvSpPr>
          <p:cNvPr id="3" name="Content Placeholder 2"/>
          <p:cNvSpPr>
            <a:spLocks noGrp="1"/>
          </p:cNvSpPr>
          <p:nvPr>
            <p:ph idx="1"/>
          </p:nvPr>
        </p:nvSpPr>
        <p:spPr/>
        <p:txBody>
          <a:bodyPr/>
          <a:lstStyle/>
          <a:p>
            <a:r>
              <a:rPr lang="en-GB" dirty="0" smtClean="0"/>
              <a:t>Mock Examinations:</a:t>
            </a:r>
          </a:p>
          <a:p>
            <a:pPr lvl="1"/>
            <a:r>
              <a:rPr lang="en-GB" dirty="0" smtClean="0"/>
              <a:t>Year 10 – June 2019</a:t>
            </a:r>
          </a:p>
          <a:p>
            <a:pPr lvl="1"/>
            <a:r>
              <a:rPr lang="en-GB" dirty="0" smtClean="0"/>
              <a:t>Year 11 – November 2019 and March 2020</a:t>
            </a:r>
          </a:p>
          <a:p>
            <a:r>
              <a:rPr lang="en-GB" dirty="0" smtClean="0"/>
              <a:t>Final Examinations</a:t>
            </a:r>
          </a:p>
          <a:p>
            <a:pPr lvl="1"/>
            <a:r>
              <a:rPr lang="en-GB" dirty="0" smtClean="0"/>
              <a:t>June 2020</a:t>
            </a:r>
          </a:p>
        </p:txBody>
      </p:sp>
    </p:spTree>
    <p:extLst>
      <p:ext uri="{BB962C8B-B14F-4D97-AF65-F5344CB8AC3E}">
        <p14:creationId xmlns:p14="http://schemas.microsoft.com/office/powerpoint/2010/main" val="3831764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improve your raw score:</a:t>
            </a:r>
            <a:endParaRPr lang="en-US" dirty="0"/>
          </a:p>
        </p:txBody>
      </p:sp>
      <p:sp>
        <p:nvSpPr>
          <p:cNvPr id="3" name="Content Placeholder 2"/>
          <p:cNvSpPr>
            <a:spLocks noGrp="1"/>
          </p:cNvSpPr>
          <p:nvPr>
            <p:ph idx="1"/>
          </p:nvPr>
        </p:nvSpPr>
        <p:spPr/>
        <p:txBody>
          <a:bodyPr/>
          <a:lstStyle/>
          <a:p>
            <a:r>
              <a:rPr lang="en-GB" dirty="0"/>
              <a:t>Have a plan</a:t>
            </a:r>
          </a:p>
          <a:p>
            <a:r>
              <a:rPr lang="en-GB" dirty="0"/>
              <a:t>Focus on Exam technique and preparation, little and often.  Focus on the 4 steps:</a:t>
            </a:r>
          </a:p>
          <a:p>
            <a:r>
              <a:rPr lang="en-GB" dirty="0"/>
              <a:t>Acquisition of knowledge</a:t>
            </a:r>
          </a:p>
          <a:p>
            <a:r>
              <a:rPr lang="en-GB" dirty="0"/>
              <a:t>The application of knowledge</a:t>
            </a:r>
          </a:p>
          <a:p>
            <a:r>
              <a:rPr lang="en-GB" dirty="0"/>
              <a:t>Question interpretation and problem solving skills</a:t>
            </a:r>
          </a:p>
          <a:p>
            <a:r>
              <a:rPr lang="en-GB" dirty="0"/>
              <a:t>Exam practice</a:t>
            </a:r>
          </a:p>
          <a:p>
            <a:endParaRPr lang="en-US" dirty="0"/>
          </a:p>
        </p:txBody>
      </p:sp>
    </p:spTree>
    <p:extLst>
      <p:ext uri="{BB962C8B-B14F-4D97-AF65-F5344CB8AC3E}">
        <p14:creationId xmlns:p14="http://schemas.microsoft.com/office/powerpoint/2010/main" val="1999528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Tips for students:</a:t>
            </a:r>
            <a:endParaRPr lang="en-US" dirty="0"/>
          </a:p>
        </p:txBody>
      </p:sp>
      <p:sp>
        <p:nvSpPr>
          <p:cNvPr id="3" name="Content Placeholder 2"/>
          <p:cNvSpPr>
            <a:spLocks noGrp="1"/>
          </p:cNvSpPr>
          <p:nvPr>
            <p:ph idx="1"/>
          </p:nvPr>
        </p:nvSpPr>
        <p:spPr/>
        <p:txBody>
          <a:bodyPr>
            <a:normAutofit fontScale="92500" lnSpcReduction="20000"/>
          </a:bodyPr>
          <a:lstStyle/>
          <a:p>
            <a:r>
              <a:rPr lang="en-GB" dirty="0"/>
              <a:t>Build the individual characteristics of Attitude, Confidence, Determination , Drive and Discipline</a:t>
            </a:r>
            <a:r>
              <a:rPr lang="en-GB" dirty="0" smtClean="0"/>
              <a:t>.</a:t>
            </a:r>
            <a:r>
              <a:rPr lang="en-GB" dirty="0"/>
              <a:t/>
            </a:r>
            <a:br>
              <a:rPr lang="en-GB" dirty="0"/>
            </a:br>
            <a:endParaRPr lang="en-GB" dirty="0"/>
          </a:p>
          <a:p>
            <a:r>
              <a:rPr lang="en-GB" dirty="0"/>
              <a:t>Be effective and efficient</a:t>
            </a:r>
            <a:r>
              <a:rPr lang="en-GB" dirty="0" smtClean="0"/>
              <a:t>.</a:t>
            </a:r>
            <a:r>
              <a:rPr lang="en-GB" dirty="0"/>
              <a:t/>
            </a:r>
            <a:br>
              <a:rPr lang="en-GB" dirty="0"/>
            </a:br>
            <a:endParaRPr lang="en-GB" dirty="0"/>
          </a:p>
          <a:p>
            <a:r>
              <a:rPr lang="en-GB" dirty="0"/>
              <a:t>Focus on organisation and fit your revision around your other </a:t>
            </a:r>
            <a:r>
              <a:rPr lang="en-GB" dirty="0" smtClean="0"/>
              <a:t>subjects</a:t>
            </a:r>
            <a:r>
              <a:rPr lang="en-GB" dirty="0"/>
              <a:t/>
            </a:r>
            <a:br>
              <a:rPr lang="en-GB" dirty="0"/>
            </a:br>
            <a:endParaRPr lang="en-GB" dirty="0"/>
          </a:p>
          <a:p>
            <a:r>
              <a:rPr lang="en-GB" dirty="0"/>
              <a:t>Use the resources you have:  Workbooks, </a:t>
            </a:r>
            <a:r>
              <a:rPr lang="en-GB" dirty="0" err="1"/>
              <a:t>Mymaths</a:t>
            </a:r>
            <a:r>
              <a:rPr lang="en-GB" dirty="0"/>
              <a:t>, and Exam papers</a:t>
            </a:r>
            <a:r>
              <a:rPr lang="en-GB" dirty="0" smtClean="0"/>
              <a:t>.</a:t>
            </a:r>
            <a:r>
              <a:rPr lang="en-GB" dirty="0"/>
              <a:t/>
            </a:r>
            <a:br>
              <a:rPr lang="en-GB" dirty="0"/>
            </a:br>
            <a:endParaRPr lang="en-US" dirty="0"/>
          </a:p>
        </p:txBody>
      </p:sp>
    </p:spTree>
    <p:extLst>
      <p:ext uri="{BB962C8B-B14F-4D97-AF65-F5344CB8AC3E}">
        <p14:creationId xmlns:p14="http://schemas.microsoft.com/office/powerpoint/2010/main" val="345560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a:t>
            </a:r>
            <a:endParaRPr lang="en-GB" dirty="0"/>
          </a:p>
        </p:txBody>
      </p:sp>
      <p:sp>
        <p:nvSpPr>
          <p:cNvPr id="3" name="Content Placeholder 2"/>
          <p:cNvSpPr>
            <a:spLocks noGrp="1"/>
          </p:cNvSpPr>
          <p:nvPr>
            <p:ph idx="1"/>
          </p:nvPr>
        </p:nvSpPr>
        <p:spPr/>
        <p:txBody>
          <a:bodyPr>
            <a:normAutofit/>
          </a:bodyPr>
          <a:lstStyle/>
          <a:p>
            <a:pPr algn="just"/>
            <a:endParaRPr lang="en-GB" dirty="0" smtClean="0"/>
          </a:p>
          <a:p>
            <a:pPr algn="just"/>
            <a:r>
              <a:rPr lang="en-GB" dirty="0" smtClean="0"/>
              <a:t>Exam Preparation and Revision Booklet</a:t>
            </a:r>
          </a:p>
          <a:p>
            <a:r>
              <a:rPr lang="en-GB" dirty="0" smtClean="0"/>
              <a:t>Courses and exam board information</a:t>
            </a:r>
          </a:p>
          <a:p>
            <a:r>
              <a:rPr lang="en-GB" dirty="0" smtClean="0"/>
              <a:t>Mock Exam Timetable - copy </a:t>
            </a:r>
            <a:r>
              <a:rPr lang="en-GB" dirty="0"/>
              <a:t>of the general Mock Exam </a:t>
            </a:r>
            <a:r>
              <a:rPr lang="en-GB" dirty="0" smtClean="0"/>
              <a:t>Timetable on website.</a:t>
            </a:r>
          </a:p>
          <a:p>
            <a:r>
              <a:rPr lang="en-GB" dirty="0" smtClean="0"/>
              <a:t>This </a:t>
            </a:r>
            <a:r>
              <a:rPr lang="en-GB" dirty="0"/>
              <a:t>year, students will also be receiving individualised timetables and seating plans.</a:t>
            </a:r>
          </a:p>
          <a:p>
            <a:pPr marL="0" indent="0">
              <a:buNone/>
            </a:pPr>
            <a:endParaRPr lang="en-GB" dirty="0"/>
          </a:p>
          <a:p>
            <a:endParaRPr lang="en-GB" dirty="0" smtClean="0"/>
          </a:p>
          <a:p>
            <a:endParaRPr lang="en-GB" dirty="0"/>
          </a:p>
        </p:txBody>
      </p:sp>
    </p:spTree>
    <p:extLst>
      <p:ext uri="{BB962C8B-B14F-4D97-AF65-F5344CB8AC3E}">
        <p14:creationId xmlns:p14="http://schemas.microsoft.com/office/powerpoint/2010/main" val="2356675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Cottesloe School Achievement Leaders</a:t>
            </a:r>
            <a:endParaRPr lang="en-US" dirty="0"/>
          </a:p>
        </p:txBody>
      </p:sp>
      <p:sp>
        <p:nvSpPr>
          <p:cNvPr id="3" name="Content Placeholder 2"/>
          <p:cNvSpPr>
            <a:spLocks noGrp="1"/>
          </p:cNvSpPr>
          <p:nvPr>
            <p:ph idx="1"/>
          </p:nvPr>
        </p:nvSpPr>
        <p:spPr/>
        <p:txBody>
          <a:bodyPr/>
          <a:lstStyle/>
          <a:p>
            <a:pPr marL="0" indent="0">
              <a:buNone/>
            </a:pPr>
            <a:r>
              <a:rPr lang="en-GB" dirty="0" smtClean="0"/>
              <a:t>The link between subjects and students:</a:t>
            </a:r>
          </a:p>
          <a:p>
            <a:pPr marL="0" indent="0">
              <a:buNone/>
            </a:pPr>
            <a:endParaRPr lang="en-GB" dirty="0"/>
          </a:p>
          <a:p>
            <a:pPr marL="0" indent="0">
              <a:buNone/>
            </a:pPr>
            <a:r>
              <a:rPr lang="en-GB" dirty="0" smtClean="0"/>
              <a:t>Miss Felton &amp; Mr </a:t>
            </a:r>
            <a:r>
              <a:rPr lang="en-GB" dirty="0" err="1" smtClean="0"/>
              <a:t>Passaro</a:t>
            </a:r>
            <a:endParaRPr lang="en-US" dirty="0"/>
          </a:p>
        </p:txBody>
      </p:sp>
    </p:spTree>
    <p:extLst>
      <p:ext uri="{BB962C8B-B14F-4D97-AF65-F5344CB8AC3E}">
        <p14:creationId xmlns:p14="http://schemas.microsoft.com/office/powerpoint/2010/main" val="83996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we support in Year 11:Raising Standards’ Strategy for the Year Ahead</a:t>
            </a:r>
          </a:p>
        </p:txBody>
      </p:sp>
      <p:sp>
        <p:nvSpPr>
          <p:cNvPr id="3" name="Content Placeholder 2"/>
          <p:cNvSpPr>
            <a:spLocks noGrp="1"/>
          </p:cNvSpPr>
          <p:nvPr>
            <p:ph idx="1"/>
          </p:nvPr>
        </p:nvSpPr>
        <p:spPr>
          <a:xfrm>
            <a:off x="1568918" y="1600204"/>
            <a:ext cx="7117882" cy="4943471"/>
          </a:xfrm>
        </p:spPr>
        <p:txBody>
          <a:bodyPr>
            <a:normAutofit fontScale="92500" lnSpcReduction="10000"/>
          </a:bodyPr>
          <a:lstStyle/>
          <a:p>
            <a:r>
              <a:rPr lang="en-GB" dirty="0" smtClean="0"/>
              <a:t>Additional Learning Opportunities and Interventions</a:t>
            </a:r>
          </a:p>
          <a:p>
            <a:r>
              <a:rPr lang="en-GB" dirty="0" smtClean="0"/>
              <a:t>Lunchtime support – A5 and subject specific sessions</a:t>
            </a:r>
          </a:p>
          <a:p>
            <a:r>
              <a:rPr lang="en-GB" dirty="0" smtClean="0"/>
              <a:t>Guidance: revision guides, revision sessions, preparation for exams.</a:t>
            </a:r>
          </a:p>
          <a:p>
            <a:r>
              <a:rPr lang="en-GB" dirty="0" smtClean="0"/>
              <a:t>Small group support i.e. exam anxiety support</a:t>
            </a:r>
          </a:p>
          <a:p>
            <a:r>
              <a:rPr lang="en-GB" dirty="0" smtClean="0"/>
              <a:t>Close links with Sixth Form and Sixth Form mentors</a:t>
            </a:r>
          </a:p>
          <a:p>
            <a:r>
              <a:rPr lang="en-GB" dirty="0" smtClean="0"/>
              <a:t>Futures </a:t>
            </a:r>
            <a:r>
              <a:rPr lang="en-GB" dirty="0"/>
              <a:t>interviews, (29</a:t>
            </a:r>
            <a:r>
              <a:rPr lang="en-GB" baseline="30000" dirty="0"/>
              <a:t>th</a:t>
            </a:r>
            <a:r>
              <a:rPr lang="en-GB" dirty="0"/>
              <a:t> January)</a:t>
            </a:r>
          </a:p>
          <a:p>
            <a:r>
              <a:rPr lang="en-GB" dirty="0"/>
              <a:t>Careers </a:t>
            </a:r>
            <a:r>
              <a:rPr lang="en-GB" dirty="0" smtClean="0"/>
              <a:t>consultation</a:t>
            </a:r>
            <a:endParaRPr lang="en-GB" dirty="0"/>
          </a:p>
          <a:p>
            <a:endParaRPr lang="en-GB" dirty="0"/>
          </a:p>
        </p:txBody>
      </p:sp>
    </p:spTree>
    <p:extLst>
      <p:ext uri="{BB962C8B-B14F-4D97-AF65-F5344CB8AC3E}">
        <p14:creationId xmlns:p14="http://schemas.microsoft.com/office/powerpoint/2010/main" val="162806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we support in Year 11:Raising Standards’ Strategy for the Year Ahead</a:t>
            </a:r>
          </a:p>
        </p:txBody>
      </p:sp>
      <p:sp>
        <p:nvSpPr>
          <p:cNvPr id="3" name="Content Placeholder 2"/>
          <p:cNvSpPr>
            <a:spLocks noGrp="1"/>
          </p:cNvSpPr>
          <p:nvPr>
            <p:ph idx="1"/>
          </p:nvPr>
        </p:nvSpPr>
        <p:spPr>
          <a:xfrm>
            <a:off x="1568918" y="1600204"/>
            <a:ext cx="7117882" cy="4943471"/>
          </a:xfrm>
        </p:spPr>
        <p:txBody>
          <a:bodyPr>
            <a:normAutofit/>
          </a:bodyPr>
          <a:lstStyle/>
          <a:p>
            <a:r>
              <a:rPr lang="en-GB" dirty="0" smtClean="0"/>
              <a:t>Strategies to support the More Able</a:t>
            </a:r>
          </a:p>
          <a:p>
            <a:r>
              <a:rPr lang="en-GB" dirty="0" smtClean="0"/>
              <a:t>2 sets of mock exams (November and March)</a:t>
            </a:r>
          </a:p>
          <a:p>
            <a:r>
              <a:rPr lang="en-GB" dirty="0" smtClean="0"/>
              <a:t>Diagnosis – Therapy – Testing</a:t>
            </a:r>
          </a:p>
          <a:p>
            <a:r>
              <a:rPr lang="en-GB" dirty="0" smtClean="0"/>
              <a:t>Personalised Learning Checklists (PLCs)</a:t>
            </a:r>
          </a:p>
          <a:p>
            <a:r>
              <a:rPr lang="en-GB" dirty="0" smtClean="0"/>
              <a:t>Marking, Feedback and Fix-it</a:t>
            </a:r>
          </a:p>
          <a:p>
            <a:r>
              <a:rPr lang="en-GB" dirty="0"/>
              <a:t>Use of exam questions in </a:t>
            </a:r>
            <a:r>
              <a:rPr lang="en-GB" dirty="0" smtClean="0"/>
              <a:t>lessons and at home</a:t>
            </a:r>
          </a:p>
          <a:p>
            <a:r>
              <a:rPr lang="en-GB" dirty="0" smtClean="0"/>
              <a:t>Academic Mentoring</a:t>
            </a:r>
          </a:p>
        </p:txBody>
      </p:sp>
    </p:spTree>
    <p:extLst>
      <p:ext uri="{BB962C8B-B14F-4D97-AF65-F5344CB8AC3E}">
        <p14:creationId xmlns:p14="http://schemas.microsoft.com/office/powerpoint/2010/main" val="301631459"/>
      </p:ext>
    </p:extLst>
  </p:cSld>
  <p:clrMapOvr>
    <a:masterClrMapping/>
  </p:clrMapOvr>
</p:sld>
</file>

<file path=ppt/theme/theme1.xml><?xml version="1.0" encoding="utf-8"?>
<a:theme xmlns:a="http://schemas.openxmlformats.org/drawingml/2006/main" name="New format 4 by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 by 3" id="{FDB42F42-AA4B-4F63-B4C1-B59C2B4DD68B}" vid="{A8B43171-493D-4756-B925-29A4F8E89D59}"/>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Presentation</Template>
  <TotalTime>2162</TotalTime>
  <Words>2185</Words>
  <Application>Microsoft Office PowerPoint</Application>
  <PresentationFormat>On-screen Show (4:3)</PresentationFormat>
  <Paragraphs>348</Paragraphs>
  <Slides>56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Adobe Caslon Pro Bold</vt:lpstr>
      <vt:lpstr>Arial</vt:lpstr>
      <vt:lpstr>Calibri</vt:lpstr>
      <vt:lpstr>Century Gothic</vt:lpstr>
      <vt:lpstr>Wingdings</vt:lpstr>
      <vt:lpstr>Wingdings 2</vt:lpstr>
      <vt:lpstr>Wingdings 3</vt:lpstr>
      <vt:lpstr>New format 4 by 3</vt:lpstr>
      <vt:lpstr>Slice</vt:lpstr>
      <vt:lpstr>Core Evening PPT Slides</vt:lpstr>
      <vt:lpstr>Sixth Form</vt:lpstr>
      <vt:lpstr>What makes a difference?</vt:lpstr>
      <vt:lpstr>Attendance Matters: Data 2019</vt:lpstr>
      <vt:lpstr>The Character of a successful student</vt:lpstr>
      <vt:lpstr>Information</vt:lpstr>
      <vt:lpstr>Cottesloe School Achievement Leaders</vt:lpstr>
      <vt:lpstr>How we support in Year 11:Raising Standards’ Strategy for the Year Ahead</vt:lpstr>
      <vt:lpstr>How we support in Year 11:Raising Standards’ Strategy for the Year Ahead</vt:lpstr>
      <vt:lpstr>SCIENCE</vt:lpstr>
      <vt:lpstr>Science Curriculum Intent</vt:lpstr>
      <vt:lpstr>Exam Board and Courses</vt:lpstr>
      <vt:lpstr>Combined Science Assessment</vt:lpstr>
      <vt:lpstr>Triple Science</vt:lpstr>
      <vt:lpstr>Grades</vt:lpstr>
      <vt:lpstr>What Happens this year?</vt:lpstr>
      <vt:lpstr>Key Dates</vt:lpstr>
      <vt:lpstr>November Mocks</vt:lpstr>
      <vt:lpstr>March Mocks</vt:lpstr>
      <vt:lpstr>Resources</vt:lpstr>
      <vt:lpstr>Past Exam Material</vt:lpstr>
      <vt:lpstr>Where to go…</vt:lpstr>
      <vt:lpstr>Additional Support</vt:lpstr>
      <vt:lpstr>Science Specific Preparation</vt:lpstr>
      <vt:lpstr>Focus</vt:lpstr>
      <vt:lpstr>Chaffinch</vt:lpstr>
      <vt:lpstr>PowerPoint Presentation</vt:lpstr>
      <vt:lpstr>PowerPoint Presentation</vt:lpstr>
      <vt:lpstr>The Cottesloe School: 83%</vt:lpstr>
      <vt:lpstr>How We Achieved Success.</vt:lpstr>
      <vt:lpstr>What Students Can Do to succeed this year.</vt:lpstr>
      <vt:lpstr>English Language</vt:lpstr>
      <vt:lpstr>Paper 1:  1 Hour and 45 Minutes</vt:lpstr>
      <vt:lpstr>HOW to PREPARE: Reading</vt:lpstr>
      <vt:lpstr>How to Prepare: Writing</vt:lpstr>
      <vt:lpstr>How to Prepare Writing (2)</vt:lpstr>
      <vt:lpstr>English Language</vt:lpstr>
      <vt:lpstr>Paper 2:  1 Hour and 45 Minutes</vt:lpstr>
      <vt:lpstr>How to Prepare: Reading</vt:lpstr>
      <vt:lpstr>How to Prepare: Writing</vt:lpstr>
      <vt:lpstr>Key Examination Dates: English Language</vt:lpstr>
      <vt:lpstr>Prepare Aspire succeed</vt:lpstr>
      <vt:lpstr>English Literature </vt:lpstr>
      <vt:lpstr>Paper 1:  1 Hour and 45 Minutes</vt:lpstr>
      <vt:lpstr>English Literature </vt:lpstr>
      <vt:lpstr>Paper 2:  2 hours and 15 minutes</vt:lpstr>
      <vt:lpstr>HOW to Prepare for literature:</vt:lpstr>
      <vt:lpstr>SPaG – eh?</vt:lpstr>
      <vt:lpstr>Context</vt:lpstr>
      <vt:lpstr>What Students Can Do to succeed this year.</vt:lpstr>
      <vt:lpstr>Key Examination Dates: English Literature</vt:lpstr>
      <vt:lpstr>Prepare Aspire succeed</vt:lpstr>
      <vt:lpstr>MATHS</vt:lpstr>
      <vt:lpstr>Assessment Structure</vt:lpstr>
      <vt:lpstr>How to improve your raw score:</vt:lpstr>
      <vt:lpstr>Tips for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Cox</dc:creator>
  <cp:lastModifiedBy>RPeel</cp:lastModifiedBy>
  <cp:revision>52</cp:revision>
  <cp:lastPrinted>2019-09-26T11:32:31Z</cp:lastPrinted>
  <dcterms:created xsi:type="dcterms:W3CDTF">2016-10-05T11:17:31Z</dcterms:created>
  <dcterms:modified xsi:type="dcterms:W3CDTF">2019-09-30T14:30:59Z</dcterms:modified>
</cp:coreProperties>
</file>